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15"/>
  </p:notesMasterIdLst>
  <p:sldIdLst>
    <p:sldId id="256" r:id="rId2"/>
    <p:sldId id="520" r:id="rId3"/>
    <p:sldId id="603" r:id="rId4"/>
    <p:sldId id="529" r:id="rId5"/>
    <p:sldId id="561" r:id="rId6"/>
    <p:sldId id="562" r:id="rId7"/>
    <p:sldId id="564" r:id="rId8"/>
    <p:sldId id="565" r:id="rId9"/>
    <p:sldId id="569" r:id="rId10"/>
    <p:sldId id="612" r:id="rId11"/>
    <p:sldId id="566" r:id="rId12"/>
    <p:sldId id="570" r:id="rId13"/>
    <p:sldId id="567" r:id="rId14"/>
    <p:sldId id="613" r:id="rId15"/>
    <p:sldId id="614" r:id="rId16"/>
    <p:sldId id="638" r:id="rId17"/>
    <p:sldId id="639" r:id="rId18"/>
    <p:sldId id="640" r:id="rId19"/>
    <p:sldId id="641" r:id="rId20"/>
    <p:sldId id="642" r:id="rId21"/>
    <p:sldId id="643" r:id="rId22"/>
    <p:sldId id="644" r:id="rId23"/>
    <p:sldId id="645" r:id="rId24"/>
    <p:sldId id="646" r:id="rId25"/>
    <p:sldId id="668" r:id="rId26"/>
    <p:sldId id="669" r:id="rId27"/>
    <p:sldId id="678" r:id="rId28"/>
    <p:sldId id="694" r:id="rId29"/>
    <p:sldId id="691" r:id="rId30"/>
    <p:sldId id="679" r:id="rId31"/>
    <p:sldId id="690" r:id="rId32"/>
    <p:sldId id="671" r:id="rId33"/>
    <p:sldId id="680" r:id="rId34"/>
    <p:sldId id="672" r:id="rId35"/>
    <p:sldId id="677" r:id="rId36"/>
    <p:sldId id="681" r:id="rId37"/>
    <p:sldId id="683" r:id="rId38"/>
    <p:sldId id="682" r:id="rId39"/>
    <p:sldId id="684" r:id="rId40"/>
    <p:sldId id="685" r:id="rId41"/>
    <p:sldId id="686" r:id="rId42"/>
    <p:sldId id="715" r:id="rId43"/>
    <p:sldId id="687" r:id="rId44"/>
    <p:sldId id="676" r:id="rId45"/>
    <p:sldId id="689" r:id="rId46"/>
    <p:sldId id="698" r:id="rId47"/>
    <p:sldId id="699" r:id="rId48"/>
    <p:sldId id="700" r:id="rId49"/>
    <p:sldId id="701" r:id="rId50"/>
    <p:sldId id="702" r:id="rId51"/>
    <p:sldId id="703" r:id="rId52"/>
    <p:sldId id="704" r:id="rId53"/>
    <p:sldId id="705" r:id="rId54"/>
    <p:sldId id="706" r:id="rId55"/>
    <p:sldId id="707" r:id="rId56"/>
    <p:sldId id="708" r:id="rId57"/>
    <p:sldId id="709" r:id="rId58"/>
    <p:sldId id="710" r:id="rId59"/>
    <p:sldId id="711" r:id="rId60"/>
    <p:sldId id="712" r:id="rId61"/>
    <p:sldId id="713" r:id="rId62"/>
    <p:sldId id="673" r:id="rId63"/>
    <p:sldId id="693" r:id="rId64"/>
    <p:sldId id="692" r:id="rId65"/>
    <p:sldId id="522" r:id="rId66"/>
    <p:sldId id="714" r:id="rId67"/>
    <p:sldId id="581" r:id="rId68"/>
    <p:sldId id="647" r:id="rId69"/>
    <p:sldId id="583" r:id="rId70"/>
    <p:sldId id="649" r:id="rId71"/>
    <p:sldId id="650" r:id="rId72"/>
    <p:sldId id="648" r:id="rId73"/>
    <p:sldId id="584" r:id="rId74"/>
    <p:sldId id="585" r:id="rId75"/>
    <p:sldId id="620" r:id="rId76"/>
    <p:sldId id="651" r:id="rId77"/>
    <p:sldId id="652" r:id="rId78"/>
    <p:sldId id="653" r:id="rId79"/>
    <p:sldId id="624" r:id="rId80"/>
    <p:sldId id="611" r:id="rId81"/>
    <p:sldId id="654" r:id="rId82"/>
    <p:sldId id="655" r:id="rId83"/>
    <p:sldId id="657" r:id="rId84"/>
    <p:sldId id="656" r:id="rId85"/>
    <p:sldId id="658" r:id="rId86"/>
    <p:sldId id="625" r:id="rId87"/>
    <p:sldId id="659" r:id="rId88"/>
    <p:sldId id="660" r:id="rId89"/>
    <p:sldId id="628" r:id="rId90"/>
    <p:sldId id="528" r:id="rId91"/>
    <p:sldId id="571" r:id="rId92"/>
    <p:sldId id="572" r:id="rId93"/>
    <p:sldId id="573" r:id="rId94"/>
    <p:sldId id="574" r:id="rId95"/>
    <p:sldId id="575" r:id="rId96"/>
    <p:sldId id="661" r:id="rId97"/>
    <p:sldId id="576" r:id="rId98"/>
    <p:sldId id="663" r:id="rId99"/>
    <p:sldId id="577" r:id="rId100"/>
    <p:sldId id="662" r:id="rId101"/>
    <p:sldId id="580" r:id="rId102"/>
    <p:sldId id="588" r:id="rId103"/>
    <p:sldId id="578" r:id="rId104"/>
    <p:sldId id="630" r:id="rId105"/>
    <p:sldId id="665" r:id="rId106"/>
    <p:sldId id="666" r:id="rId107"/>
    <p:sldId id="664" r:id="rId108"/>
    <p:sldId id="667" r:id="rId109"/>
    <p:sldId id="633" r:id="rId110"/>
    <p:sldId id="634" r:id="rId111"/>
    <p:sldId id="635" r:id="rId112"/>
    <p:sldId id="637" r:id="rId113"/>
    <p:sldId id="586" r:id="rId11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205" autoAdjust="0"/>
  </p:normalViewPr>
  <p:slideViewPr>
    <p:cSldViewPr>
      <p:cViewPr varScale="1">
        <p:scale>
          <a:sx n="49" d="100"/>
          <a:sy n="49" d="100"/>
        </p:scale>
        <p:origin x="1312"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11/24/2025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using the Poisson pdf here, and getting a semi-elasticity! So 100 </a:t>
            </a:r>
            <a:r>
              <a:rPr lang="en-US" dirty="0" err="1"/>
              <a:t>beta_j</a:t>
            </a:r>
            <a:r>
              <a:rPr lang="en-US" dirty="0"/>
              <a:t> is approximately the percentage change. Here it really is percent increase, not percentage points (because this is essentially a log transform)!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6507068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relative risk ratios: odds ratios are relative and hence depend on baseline levels (e.g., a 1.5 times increase from 1 is 1.5 but from 100 is 150). This plays a critical role in the economic significance of your results.</a:t>
            </a:r>
          </a:p>
          <a:p>
            <a:r>
              <a:rPr lang="en-US" dirty="0"/>
              <a:t>Evaluating a complicated model in econometric analysis becomes more and more about story-telling – the more complicated your model is, the more certain your assumptions are wrong. How useful is your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8311445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relative risk ratios: odds ratios are relative and hence depend on baseline levels (e.g., a 1.5 times increase from 1 is 1.5 but from 100 is 150). This plays a critical role in the economic significance of your results.</a:t>
            </a:r>
          </a:p>
          <a:p>
            <a:r>
              <a:rPr lang="en-US" dirty="0"/>
              <a:t>Evaluating a complicated model in econometric analysis becomes more and more about story-telling – the more complicated your model is, the more certain your assumptions are wrong. How useful is your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32108763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small choice set and care about the correlations in choice, </a:t>
            </a:r>
            <a:r>
              <a:rPr lang="en-US" dirty="0" err="1"/>
              <a:t>probit</a:t>
            </a:r>
            <a:r>
              <a:rPr lang="en-US" dirty="0"/>
              <a:t> may work better. </a:t>
            </a:r>
          </a:p>
          <a:p>
            <a:r>
              <a:rPr lang="en-US" dirty="0"/>
              <a:t>Example of IIA: if you have car or bus and then add a bike lane, maybe you should pull equally from both (go from 50% and 50% to 40%, 40%, and 20%). But if you have a car and a red bus, and then add a blue bus, you wouldn’t expect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2261705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2611209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38065021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37917669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have survey be honest, actually well thought out </a:t>
            </a:r>
            <a:r>
              <a:rPr lang="en-US" dirty="0" err="1"/>
              <a:t>reponses</a:t>
            </a:r>
            <a:r>
              <a:rPr lang="en-US" dirty="0"/>
              <a:t>, etc. Also external </a:t>
            </a:r>
            <a:r>
              <a:rPr lang="en-US" dirty="0" err="1"/>
              <a:t>valididty</a:t>
            </a:r>
            <a:r>
              <a:rPr lang="en-US" dirty="0"/>
              <a:t> (we’re in Australia and only looking at hospital non-generalists; those who are “on the border” between specialists and GPs who have worked without committing one way or another for about 3 </a:t>
            </a:r>
            <a:r>
              <a:rPr lang="en-US" dirty="0" err="1"/>
              <a:t>yearS</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2542286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experimental design (i.e. choice between specialty A and B instead of between surgery and generalist?). I thought the authors did well addressing these concerns openly. </a:t>
            </a:r>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16236558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observation in the data is a choice between two of these hypothetical worlds. Given enough choices, can back out importance of each parameter (think of a decision tree) while accounting for individual-level </a:t>
            </a:r>
            <a:r>
              <a:rPr lang="en-US" dirty="0" err="1"/>
              <a:t>idiosycracy</a:t>
            </a:r>
            <a:r>
              <a:rPr lang="en-US" dirty="0"/>
              <a:t>. Of course: 2916 possible choices! For the pilot survey and then for the main survey, we generated a fractional factorial of 36 binary choice sets containing 72 alternatives (4 versions; 9 choices per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4200086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Recall that (2) is like (1) + individual FE. Rather than calculate marginal effects, the coefficients are reported as is (how useful is this) and converted to MWTP -- MWTP for an attribute is the ratio of the coefficient estimate for that attribute and the coefficient estimate for the earnings attribute. </a:t>
            </a:r>
          </a:p>
        </p:txBody>
      </p:sp>
      <p:sp>
        <p:nvSpPr>
          <p:cNvPr id="4" name="Slide Number Placeholder 3"/>
          <p:cNvSpPr>
            <a:spLocks noGrp="1"/>
          </p:cNvSpPr>
          <p:nvPr>
            <p:ph type="sldNum" sz="quarter" idx="5"/>
          </p:nvPr>
        </p:nvSpPr>
        <p:spPr/>
        <p:txBody>
          <a:bodyPr/>
          <a:lstStyle/>
          <a:p>
            <a:fld id="{4AF79E1B-2C51-4B9B-8EA4-26DE9E345AFF}" type="slidenum">
              <a:rPr lang="en-US" smtClean="0"/>
              <a:t>110</a:t>
            </a:fld>
            <a:endParaRPr lang="en-US"/>
          </a:p>
        </p:txBody>
      </p:sp>
    </p:spTree>
    <p:extLst>
      <p:ext uri="{BB962C8B-B14F-4D97-AF65-F5344CB8AC3E}">
        <p14:creationId xmlns:p14="http://schemas.microsoft.com/office/powerpoint/2010/main" val="301350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err="1"/>
              <a:t>ppmlhdfe</a:t>
            </a:r>
            <a:r>
              <a:rPr lang="en-US" dirty="0"/>
              <a:t> help page in </a:t>
            </a:r>
            <a:r>
              <a:rPr lang="en-US" dirty="0" err="1"/>
              <a:t>Github</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1816625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comes from MABEL data for differences between GP and specialists (top half). Then the simulation allows parameters to be matched to WTP (expressed in earnings) and counterfactual simulations. Calibrated base case uses actual Australia market shares. </a:t>
            </a:r>
          </a:p>
        </p:txBody>
      </p:sp>
      <p:sp>
        <p:nvSpPr>
          <p:cNvPr id="4" name="Slide Number Placeholder 3"/>
          <p:cNvSpPr>
            <a:spLocks noGrp="1"/>
          </p:cNvSpPr>
          <p:nvPr>
            <p:ph type="sldNum" sz="quarter" idx="5"/>
          </p:nvPr>
        </p:nvSpPr>
        <p:spPr/>
        <p:txBody>
          <a:bodyPr/>
          <a:lstStyle/>
          <a:p>
            <a:fld id="{4AF79E1B-2C51-4B9B-8EA4-26DE9E345AFF}" type="slidenum">
              <a:rPr lang="en-US" smtClean="0"/>
              <a:t>111</a:t>
            </a:fld>
            <a:endParaRPr lang="en-US"/>
          </a:p>
        </p:txBody>
      </p:sp>
    </p:spTree>
    <p:extLst>
      <p:ext uri="{BB962C8B-B14F-4D97-AF65-F5344CB8AC3E}">
        <p14:creationId xmlns:p14="http://schemas.microsoft.com/office/powerpoint/2010/main" val="1055420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experimental design (i.e. choice between specialty A and B instead of between surgery and generalist?). I thought the authors did well addressing these concerns openly. I really like the simulation here – that’s a big perk of these discrete choice models (plug for structural estimation, which we will do next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112</a:t>
            </a:fld>
            <a:endParaRPr lang="en-US"/>
          </a:p>
        </p:txBody>
      </p:sp>
    </p:spTree>
    <p:extLst>
      <p:ext uri="{BB962C8B-B14F-4D97-AF65-F5344CB8AC3E}">
        <p14:creationId xmlns:p14="http://schemas.microsoft.com/office/powerpoint/2010/main" val="30681361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only on these three for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208349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Overdispersion is likely since we know e(x) is small – otherwise, why would be doing </a:t>
            </a:r>
            <a:r>
              <a:rPr lang="en-US" dirty="0" err="1"/>
              <a:t>poisson</a:t>
            </a:r>
            <a:r>
              <a:rPr lang="en-US" dirty="0"/>
              <a:t> in the first place?</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270022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binomial adds an additional variance parameter. Doesn’t really matter unless you are doing a complicated model and need to reduce parameters.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493047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as big a deal as </a:t>
            </a:r>
            <a:r>
              <a:rPr lang="en-US" dirty="0" err="1"/>
              <a:t>yo</a:t>
            </a:r>
            <a:r>
              <a:rPr lang="en-US" dirty="0"/>
              <a:t> </a:t>
            </a:r>
            <a:r>
              <a:rPr lang="en-US" dirty="0" err="1"/>
              <a:t>umight</a:t>
            </a:r>
            <a:r>
              <a:rPr lang="en-US" dirty="0"/>
              <a:t> have heard. Negative binomial adds an additional variance parameter. Doesn’t really matter unless you are doing a complicated model and need to reduce parameters.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983278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They are assuming that hospital closures are exogenous to patients (good assumption or not?)</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920850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They are assuming that hospital closures are exogenous to patients (good assumption or not?)</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509807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 data seems </a:t>
            </a:r>
            <a:r>
              <a:rPr lang="en-US" dirty="0" err="1"/>
              <a:t>usefu</a:t>
            </a:r>
            <a:r>
              <a:rPr lang="en-US" dirty="0"/>
              <a:t> </a:t>
            </a:r>
            <a:r>
              <a:rPr lang="en-US" dirty="0" err="1"/>
              <a:t>lin</a:t>
            </a:r>
            <a:r>
              <a:rPr lang="en-US" dirty="0"/>
              <a:t> the sense hat it allows to separate out two things: where people are getting care, </a:t>
            </a:r>
            <a:r>
              <a:rPr lang="en-US" dirty="0" err="1"/>
              <a:t>nd</a:t>
            </a:r>
            <a:r>
              <a:rPr lang="en-US" dirty="0"/>
              <a:t> where care might be most valuable (AMI)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053116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assuming that hospital closures are exogenous to patients (good assumption or not – areas might be very different?) Control group is those in areas without closures.</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09293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71166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did binary, today we’re doing ordered and selection</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765826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(Review; how would these change if we used logit/</a:t>
            </a:r>
            <a:r>
              <a:rPr lang="en-US" dirty="0" err="1"/>
              <a:t>probit</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903638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Notice the title is helpful here – plus look at that note! But we have very small death counts here, and are the results significant? Not really talking about significance here or in the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218753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Specification/robustness checks: what concerns are we addressing here? Mostly checking the mechanisms – are mortality results driven by lack of ER access. Panel D is the funkiest. What is panel E attempting to do (take into account differences in treated vs. control group)</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340321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what are these negative trends from the closure? Reporting error? I don’t like the data. Would have liked to see some figures. </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569833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goal today: you have a question and a first-stage result. How do you build a *causal* paper around it? </a:t>
            </a:r>
          </a:p>
          <a:p>
            <a:endParaRPr lang="en-US" dirty="0"/>
          </a:p>
          <a:p>
            <a:r>
              <a:rPr lang="en-US" dirty="0"/>
              <a:t>Note – this tends to be very econ-heavy/specific. I think it’s valuable though, as other fields don’t always give the same thought to these issues. So I’m highlighting it here. </a:t>
            </a:r>
          </a:p>
          <a:p>
            <a:r>
              <a:rPr lang="en-US" dirty="0"/>
              <a:t>Some useful sources: </a:t>
            </a:r>
          </a:p>
          <a:p>
            <a:pPr marL="171450" indent="-171450">
              <a:buFont typeface="Arial" panose="020B0604020202020204" pitchFamily="34" charset="0"/>
              <a:buChar char="•"/>
            </a:pPr>
            <a:r>
              <a:rPr lang="en-US" dirty="0"/>
              <a:t>https://davidcard.berkeley.edu/lectures/woytinsky.pdf</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2540362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mean intuitively? Consider the opposite: When we say something is “unidentified”, we mean that there are multiple stories (multiple truths?) that the data could be telling, and we can’t tell them apart. When something is identified, the story is certain.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710767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1222202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of moments (alternatives are to specify a likelihood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745066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Peter Hull’s class on design-based inference for more useful notes. </a:t>
            </a:r>
          </a:p>
          <a:p>
            <a:r>
              <a:rPr lang="en-US" dirty="0"/>
              <a:t>Talk about: estimation (what is the equation? What is the specification? What statistical object are you recovering (coefficient of interest)? What are you doing with your standard errors?) and then identification (how are you getting the statistics to match up to the hypothetical parameter that you want (parameter </a:t>
            </a:r>
            <a:r>
              <a:rPr lang="en-US"/>
              <a:t>of interest)?)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883075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sudoku puzzle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38113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545048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from “Let’s take the con out of econometrics” </a:t>
            </a:r>
            <a:r>
              <a:rPr lang="en-US" dirty="0" err="1"/>
              <a:t>Leamer</a:t>
            </a:r>
            <a:r>
              <a:rPr lang="en-US" dirty="0"/>
              <a:t> (1983). When we say something is “unidentified”, we mean that there are multiple stories (multiple truths?) that the data could be telling, and we can’t tell them apart. </a:t>
            </a:r>
          </a:p>
          <a:p>
            <a:r>
              <a:rPr lang="en-US" dirty="0"/>
              <a:t>More interesting materials here: https://github.com/paulgp/applied-methods-phd.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628999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need to be able to say something is (point) identified?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1028008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theta here is usually very complete. We stipulate a big model (e.g., structural) and then go about trying to do counterfactual/welfare analysis. On the other hand, sometimes design-based stuff gets really into the weeds – we try to model a single response parameter (like the impact of raising minimum wages on employment). </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561953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936532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1809812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main question here? What am I trying to argue? The point of this example is to show: </a:t>
            </a:r>
          </a:p>
          <a:p>
            <a:pPr marL="171450" indent="-171450">
              <a:buFontTx/>
              <a:buChar char="-"/>
            </a:pPr>
            <a:r>
              <a:rPr lang="en-US" dirty="0"/>
              <a:t>Why a model can set up a research design</a:t>
            </a:r>
          </a:p>
          <a:p>
            <a:pPr marL="171450" indent="-171450">
              <a:buFontTx/>
              <a:buChar char="-"/>
            </a:pPr>
            <a:r>
              <a:rPr lang="en-US" dirty="0"/>
              <a:t>Why a model can help defend identification</a:t>
            </a:r>
          </a:p>
          <a:p>
            <a:pPr marL="171450" indent="-171450">
              <a:buFontTx/>
              <a:buChar char="-"/>
            </a:pPr>
            <a:r>
              <a:rPr lang="en-US" dirty="0"/>
              <a:t>How you think about mechanisms</a:t>
            </a:r>
          </a:p>
          <a:p>
            <a:pPr marL="171450" indent="-171450">
              <a:buFontTx/>
              <a:buChar char="-"/>
            </a:pPr>
            <a:r>
              <a:rPr lang="en-US" dirty="0"/>
              <a:t>How you think about robustness</a:t>
            </a:r>
          </a:p>
          <a:p>
            <a:pPr marL="171450" indent="-171450">
              <a:buFontTx/>
              <a:buChar char="-"/>
            </a:pPr>
            <a:r>
              <a:rPr lang="en-US" dirty="0"/>
              <a:t>How you think about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541304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here (don’t get too in the weeds). Main question: is there scope for an innovation to affect availability of other, non-innovated procedures? How might that affect patient groups differently?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2338562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the working model can be summed up here. What things am I bringing into the model? What things am I taking as given or leaving out? </a:t>
            </a:r>
          </a:p>
          <a:p>
            <a:pPr marL="171450" indent="-171450">
              <a:buFont typeface="Arial" panose="020B0604020202020204" pitchFamily="34" charset="0"/>
              <a:buChar char="•"/>
            </a:pPr>
            <a:r>
              <a:rPr lang="en-US" dirty="0"/>
              <a:t>Ultimately, what kind of parameter am I trying to identify here? Is this model-based or design-based? </a:t>
            </a:r>
          </a:p>
          <a:p>
            <a:pPr marL="171450" indent="-171450">
              <a:buFont typeface="Arial" panose="020B0604020202020204" pitchFamily="34" charset="0"/>
              <a:buChar char="•"/>
            </a:pPr>
            <a:r>
              <a:rPr lang="en-US" dirty="0"/>
              <a:t>What is the right regression equation here then? (Effect of TAVR’s adoption on total surgical volumes)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927713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estimator here – what is the treatment effect of interest? How would I know if this is identified? </a:t>
            </a:r>
          </a:p>
          <a:p>
            <a:r>
              <a:rPr lang="en-US" dirty="0"/>
              <a:t>Gold standard: what is the “ideal experiment” I’d be trying to replicate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383780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think about “credible identification” – there is a lot of this in the paper! Two things to highlight: </a:t>
            </a:r>
          </a:p>
          <a:p>
            <a:pPr marL="228600" indent="-228600">
              <a:buAutoNum type="arabicPeriod"/>
            </a:pPr>
            <a:r>
              <a:rPr lang="en-US" dirty="0"/>
              <a:t>Testing mechanisms (even when they seem obvious) </a:t>
            </a:r>
          </a:p>
          <a:p>
            <a:pPr marL="228600" indent="-228600">
              <a:buAutoNum type="arabicPeriod"/>
            </a:pPr>
            <a:r>
              <a:rPr lang="en-US" dirty="0"/>
              <a:t>Ruling out alternative explanations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665634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972664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think about “credible identification” – there is a lot of this in the paper! Two things to highlight: </a:t>
            </a:r>
          </a:p>
          <a:p>
            <a:pPr marL="228600" indent="-228600">
              <a:buAutoNum type="arabicPeriod"/>
            </a:pPr>
            <a:r>
              <a:rPr lang="en-US" dirty="0"/>
              <a:t>Testing mechanisms (even when they seem obvious) </a:t>
            </a:r>
          </a:p>
          <a:p>
            <a:pPr marL="228600" indent="-228600">
              <a:buAutoNum type="arabicPeriod"/>
            </a:pPr>
            <a:r>
              <a:rPr lang="en-US" dirty="0"/>
              <a:t>Ruling out alternative explanations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999130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05C46-A5E5-BBCD-D97B-57B3E04AC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29270-63CE-E37B-04E5-5D8DA2BC59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0BE365-E1D8-9711-3525-35EB8364D04A}"/>
              </a:ext>
            </a:extLst>
          </p:cNvPr>
          <p:cNvSpPr>
            <a:spLocks noGrp="1"/>
          </p:cNvSpPr>
          <p:nvPr>
            <p:ph type="body" idx="1"/>
          </p:nvPr>
        </p:nvSpPr>
        <p:spPr/>
        <p:txBody>
          <a:bodyPr/>
          <a:lstStyle/>
          <a:p>
            <a:r>
              <a:rPr lang="en-US" dirty="0"/>
              <a:t>When is heterogeneity important? </a:t>
            </a:r>
          </a:p>
        </p:txBody>
      </p:sp>
      <p:sp>
        <p:nvSpPr>
          <p:cNvPr id="4" name="Slide Number Placeholder 3">
            <a:extLst>
              <a:ext uri="{FF2B5EF4-FFF2-40B4-BE49-F238E27FC236}">
                <a16:creationId xmlns:a16="http://schemas.microsoft.com/office/drawing/2014/main" id="{82484D34-D9A5-9AF1-B91B-1B877C35FB9C}"/>
              </a:ext>
            </a:extLst>
          </p:cNvPr>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350380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Use the analogy of a game of Clue here. What if you know who did it, but not where or how? How does this help you?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other options do we have? (Partial identification) . See Guido </a:t>
            </a:r>
            <a:r>
              <a:rPr lang="en-US" dirty="0" err="1"/>
              <a:t>Imbens</a:t>
            </a:r>
            <a:r>
              <a:rPr lang="en-US" dirty="0"/>
              <a:t> slides on this material (2008). This example adapted from Paul Goldsmith-Pinkham’s slides here: https://github.com/paulgp/applied-methods-phd/blob/main/lectures/26_partial_identification.pdf.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841585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options do we have? (Partial identification)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453198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through this with some sample numbers.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156780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adapted from Paul Goldsmith-Pinkham’s slides here: https://github.com/paulgp/applied-methods-phd/blob/main/lectures/26_partial_identification.pdf.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87833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1276229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076913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 economics, 2014. Policy concern is moral hazard (more people will mean more care), and the data problem is that we can’t identify what that new care will look like (the ones with dental insurance now don’t look like the overall population)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902180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 </a:t>
            </a:r>
            <a:r>
              <a:rPr lang="en-US" dirty="0">
                <a:sym typeface="Wingdings" panose="05000000000000000000" pitchFamily="2" charset="2"/>
              </a:rPr>
              <a:t> identifying LATE for a subgroup</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01954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feature: low counts, far from normal. Hurdle Poisson takes into account the fact that we may not see people with 0 job changes in our data. We’ll get to that.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8691109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are we really interested in this thing? What other outcomes might we be interested in? Would those work in a partial identification setting?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817854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are we really interested in this thing? What other outcomes might we be interested in? Would those work in a partial identification setting?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966896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 about these assumptions? MTR means monotone treatment response and MTS means monotone treatment selection</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3732979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outcome is the fraction using any services and the x-axis is the lower bound on correct reporting of dental insurance data. Note large change in LB (we go from 0 to the status quo of 75%, that’s helpful) and the declining upper bounds based on assumptions. More assumptions get you narrower bounds. What do we think about this? (large gaps, still a weird outcome)</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6677359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734770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426514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groups might we care about?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083585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PRTE: the average causal effect on Y of changing from a baseline policy to an alternative policy that provides different incentives to participate in treatment. Goes from LATE above to PRTE below, based on how much you want to expand the LATE (expand by alpha to the right or alpha to the left if alpha &lt; 0)</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179235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PRTE: the average causal effect on Y of changing from a baseline policy to an alternative policy that provides different incentives to participate in treatment. Goes from LATE above to PRTE as a function of alpha. If alpha is &gt; 0, then you have an interval here. The bounds here are based on understanding the alpha% of the sample *most likely* to take up treatment from the instrument.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2015091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assumptions = better bounds.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60152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Poisson distribution over data in class</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2398958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PGP’s website. Has limited takeup ultimately due to wide identified sets in a lot of cases, but still has a lot of potential.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282346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really have time to cover this in depth unless someone </a:t>
            </a:r>
            <a:r>
              <a:rPr lang="en-US" u="sng" dirty="0"/>
              <a:t>really</a:t>
            </a:r>
            <a:r>
              <a:rPr lang="en-US" u="none" dirty="0"/>
              <a:t> wants it. </a:t>
            </a:r>
            <a:endParaRPr lang="en-US" u="sng"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42415442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 idea here. There are </a:t>
            </a:r>
            <a:r>
              <a:rPr lang="en-US" dirty="0" err="1"/>
              <a:t>stata</a:t>
            </a:r>
            <a:r>
              <a:rPr lang="en-US" dirty="0"/>
              <a:t>/r packages for this (</a:t>
            </a:r>
            <a:r>
              <a:rPr lang="en-US" dirty="0" err="1"/>
              <a:t>psacalc</a:t>
            </a:r>
            <a:r>
              <a:rPr lang="en-US" dirty="0"/>
              <a:t>)</a:t>
            </a:r>
            <a:endParaRPr lang="en-US" u="sng"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986456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E90A4-BA9F-3D0A-CADD-CD5C8C26A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F26AE-7A07-8E59-CE8D-770B223D3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28644-6E0C-A792-FAE2-99538B24B33C}"/>
              </a:ext>
            </a:extLst>
          </p:cNvPr>
          <p:cNvSpPr>
            <a:spLocks noGrp="1"/>
          </p:cNvSpPr>
          <p:nvPr>
            <p:ph type="body" idx="1"/>
          </p:nvPr>
        </p:nvSpPr>
        <p:spPr/>
        <p:txBody>
          <a:bodyPr/>
          <a:lstStyle/>
          <a:p>
            <a:pPr marL="0" indent="0">
              <a:buFont typeface="Arial" panose="020B0604020202020204" pitchFamily="34" charset="0"/>
              <a:buNone/>
            </a:pPr>
            <a:r>
              <a:rPr lang="en-CA" dirty="0"/>
              <a:t>Some of the approaches we’ll cover in the next few minutes are semi-structural. Essentially, the more assumptions you make on your data, the closer you’ll get to point identification. </a:t>
            </a:r>
          </a:p>
          <a:p>
            <a:pPr marL="171450" indent="-171450">
              <a:buFont typeface="Arial" panose="020B0604020202020204" pitchFamily="34" charset="0"/>
              <a:buChar char="•"/>
            </a:pPr>
            <a:r>
              <a:rPr lang="en-CA" dirty="0" err="1"/>
              <a:t>Einav</a:t>
            </a:r>
            <a:r>
              <a:rPr lang="en-CA" dirty="0"/>
              <a:t> et al: https://www.aeaweb.org/articles?id=10.1257/aer.103.1.178</a:t>
            </a:r>
          </a:p>
          <a:p>
            <a:pPr marL="171450" indent="-171450">
              <a:buFont typeface="Arial" panose="020B0604020202020204" pitchFamily="34" charset="0"/>
              <a:buChar char="•"/>
            </a:pPr>
            <a:r>
              <a:rPr lang="en-CA" dirty="0"/>
              <a:t>Brown and Jeon: https://economics.smu.edu.sg/sites/economics.smu.edu.sg/files/economics/pdf/Seminar/2019/20191206.pdf</a:t>
            </a:r>
          </a:p>
          <a:p>
            <a:pPr marL="171450" indent="-171450">
              <a:buFont typeface="Arial" panose="020B0604020202020204" pitchFamily="34" charset="0"/>
              <a:buChar char="•"/>
            </a:pPr>
            <a:r>
              <a:rPr lang="en-CA" dirty="0"/>
              <a:t>Ericson et al: https://academic.oup.com/ej/article-abstract/131/634/713/5848190</a:t>
            </a:r>
          </a:p>
          <a:p>
            <a:pPr marL="171450" indent="-171450">
              <a:buFont typeface="Arial" panose="020B0604020202020204" pitchFamily="34" charset="0"/>
              <a:buChar char="•"/>
            </a:pPr>
            <a:r>
              <a:rPr lang="en-CA" dirty="0"/>
              <a:t>Tebaldi et al: https://onlinelibrary.wiley.com/doi/pdf/10.3982/ECTA17215?casa_token=oFnJIjb1_yIAAAAA:_wdz-1Elf_wHiWAGEvk0vxnf7V-Y42Db49FI4wWqBJKDtXRTx2kyd7VbdH4fPZ4dBiNUzbbSulMRkw</a:t>
            </a:r>
          </a:p>
          <a:p>
            <a:pPr marL="171450" indent="-171450">
              <a:buFont typeface="Arial" panose="020B0604020202020204" pitchFamily="34" charset="0"/>
              <a:buChar char="•"/>
            </a:pPr>
            <a:r>
              <a:rPr lang="en-CA" dirty="0" err="1"/>
              <a:t>Marone</a:t>
            </a:r>
            <a:r>
              <a:rPr lang="en-CA" dirty="0"/>
              <a:t> and </a:t>
            </a:r>
            <a:r>
              <a:rPr lang="en-CA" dirty="0" err="1"/>
              <a:t>Sabety</a:t>
            </a:r>
            <a:r>
              <a:rPr lang="en-CA" dirty="0"/>
              <a:t>: https://www.aeaweb.org/articles?id=10.1257/aer.20201073</a:t>
            </a:r>
          </a:p>
          <a:p>
            <a:pPr marL="171450" indent="-171450">
              <a:buFont typeface="Arial" panose="020B0604020202020204" pitchFamily="34" charset="0"/>
              <a:buChar char="•"/>
            </a:pPr>
            <a:r>
              <a:rPr lang="en-CA" dirty="0"/>
              <a:t>Acuna et al: https://link.springer.com/article/10.1007/s10729-021-09577-x</a:t>
            </a:r>
          </a:p>
        </p:txBody>
      </p:sp>
      <p:sp>
        <p:nvSpPr>
          <p:cNvPr id="4" name="Slide Number Placeholder 3">
            <a:extLst>
              <a:ext uri="{FF2B5EF4-FFF2-40B4-BE49-F238E27FC236}">
                <a16:creationId xmlns:a16="http://schemas.microsoft.com/office/drawing/2014/main" id="{FD654727-FEE0-87DD-C4C3-FB7FF2B360A8}"/>
              </a:ext>
            </a:extLst>
          </p:cNvPr>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299102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this only if we have time</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5024327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EE1AA-2B0E-698B-5C8D-657C29B51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1D817-E0E0-907E-6DED-F4C9A8820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65D19-CA52-D386-4CC7-BB966A15748B}"/>
              </a:ext>
            </a:extLst>
          </p:cNvPr>
          <p:cNvSpPr>
            <a:spLocks noGrp="1"/>
          </p:cNvSpPr>
          <p:nvPr>
            <p:ph type="body" idx="1"/>
          </p:nvPr>
        </p:nvSpPr>
        <p:spPr/>
        <p:txBody>
          <a:bodyPr/>
          <a:lstStyle/>
          <a:p>
            <a:r>
              <a:rPr lang="en-US" dirty="0"/>
              <a:t>Cover this only if we have time</a:t>
            </a:r>
          </a:p>
        </p:txBody>
      </p:sp>
      <p:sp>
        <p:nvSpPr>
          <p:cNvPr id="4" name="Slide Number Placeholder 3">
            <a:extLst>
              <a:ext uri="{FF2B5EF4-FFF2-40B4-BE49-F238E27FC236}">
                <a16:creationId xmlns:a16="http://schemas.microsoft.com/office/drawing/2014/main" id="{844D3377-769D-2B3B-508C-FA7EDCDF90D2}"/>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299166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different processes: have to decide first time whether to go, based on location, lack of relationship, uncertainty about cost, etc. After I go once, number of visits is more related to actual medical needs (and easier due to physician relationship, automatic appointments, etc.). This is an example of censored/corner solution data (</a:t>
            </a:r>
            <a:r>
              <a:rPr lang="en-US" dirty="0" err="1"/>
              <a:t>Pr</a:t>
            </a:r>
            <a:r>
              <a:rPr lang="en-US" dirty="0"/>
              <a:t>(Y=0) &gt; 0)</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8947997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different processes: have to decide first time whether to go, based on location, lack of relationship, uncertainty about cost, etc. After I go once, number of visits is more related to actual medical needs (and easier due to physician relationship, automatic appointments, etc.)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784802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means that anything could be true for the value of y when we don’t observe it</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315261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80709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Likelihood function looks weird, but remember we just need a linear index function (our regression, bottom right of equation) and a pdf as our link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480680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4143889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W and X have different variables and coefficients—not restricted to be the same. Equation for Poisson is same as pdf, except for bolded part which is 1-f(0) (rescales distribution). Pi is linked to hurdle based on data—hurdle package pins down exact number of 0s at those observed in data (so </a:t>
            </a:r>
            <a:r>
              <a:rPr lang="en-US" dirty="0" err="1"/>
              <a:t>pi_overbar</a:t>
            </a:r>
            <a:r>
              <a:rPr lang="en-US" dirty="0"/>
              <a:t> is a “moment” that matches the data</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542348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differences in planned versus realized choice, insurance plan choice </a:t>
            </a:r>
            <a:r>
              <a:rPr lang="en-US" dirty="0" err="1"/>
              <a:t>verus</a:t>
            </a:r>
            <a:r>
              <a:rPr lang="en-US" dirty="0"/>
              <a:t> follow-up years, etc. </a:t>
            </a:r>
            <a:r>
              <a:rPr lang="en-US" dirty="0" err="1"/>
              <a:t>Heckit</a:t>
            </a:r>
            <a:r>
              <a:rPr lang="en-US" dirty="0"/>
              <a:t> is named after James Heckman. I’ll give a brief overview of </a:t>
            </a:r>
            <a:r>
              <a:rPr lang="en-US" dirty="0" err="1"/>
              <a:t>Heckit</a:t>
            </a:r>
            <a:r>
              <a:rPr lang="en-US" dirty="0"/>
              <a:t> but not its implementation—basically if you’re working with crummy data, you’re already losing a big chunk of the battle so best not to focus on this too much.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42824642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between </a:t>
            </a:r>
            <a:r>
              <a:rPr lang="en-US" dirty="0" err="1"/>
              <a:t>heckit</a:t>
            </a:r>
            <a:r>
              <a:rPr lang="en-US" dirty="0"/>
              <a:t> and hurdle is that hurdle deals with 0s in the </a:t>
            </a:r>
            <a:r>
              <a:rPr lang="en-US" i="1" dirty="0"/>
              <a:t>actual </a:t>
            </a:r>
            <a:r>
              <a:rPr lang="en-US" i="0" dirty="0"/>
              <a:t>outcome, while </a:t>
            </a:r>
            <a:r>
              <a:rPr lang="en-US" i="0" dirty="0" err="1"/>
              <a:t>heckit</a:t>
            </a:r>
            <a:r>
              <a:rPr lang="en-US" i="0" dirty="0"/>
              <a:t> deals with </a:t>
            </a:r>
            <a:r>
              <a:rPr lang="en-US" i="1" dirty="0"/>
              <a:t>potential outcomes </a:t>
            </a:r>
            <a:r>
              <a:rPr lang="en-US" i="0" dirty="0"/>
              <a:t>(e.g., the potential outcome is latent, so we stick a 0). So in the PCP example, the potential number of visits for some people isn’t observed because they don’t have access – that’s a selection problem (not someone who chose not to go to a doctor they had access to, that’s an actual outcome). The problem is that you have to specify a model predicting who didn’t have access—stronger identification issues.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859886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5791861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1199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92555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Resting on differences across regions – specifically variation in timing</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995644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on this figure?</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4970127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do this! What’s wrong with it? Does show shorter length of stay for the black lines? Does it show what we want? What they want is for you to look at time trend within the red/black groups (red LOS is going down, black is going up-</a:t>
            </a:r>
            <a:r>
              <a:rPr lang="en-US" dirty="0" err="1"/>
              <a:t>ish</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73473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drop the last term in maximization – doesn’t matter because it doesn’t depend on beta.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35772509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on this figure?</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4774804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hypothesize about the coefficient alpha3 (captures the reform’s impact)</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151467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hypothesis is more credible? Do you  wish this had been done a different way?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35945950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variable do they think is endogenous? What do you think about IV validity? Women outside labor market is indicative of providing informal care?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1881613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takeaways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0905116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this ignores a lot of the DDDDDDD structure (we have different types of policies, different budgetary cuts, etc. But what’s the general takeaway here? What coefficient should we be looking at here? How should we interpret (the first column is marginal effects, the second and third are IRRs)</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33420083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see any problems with this? Obviously doesn’t take into account the cost to the taxpayer, and assumes homogeneous treatment effects. Still, pretty handy.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20185729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consider changing units here? Add in euro sign, idk. It’s a lot to look at. Also some lines telling my eyes where totals/cells </a:t>
            </a:r>
            <a:r>
              <a:rPr lang="en-US"/>
              <a:t>are would be helpful.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17181424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Poor writing quality, bad figures (?) I don’t like imputation of data (wave 4 was missing public home care data)</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14201182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called discrete choice models</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46345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9980547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Choice of specialty: choosing to be a surgeon vs. in IM or PCP. We can think about logit as a binary choice – did the patient choose treatment or not? Now we’re extending that, in data speak, to N choices instead of 2. </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25997746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pretend that these are the only 3 possible choices. </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25809105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order surgical choices? If these were RHS variables could just have a lot of dummies but we want one single regression evaluating choice across all alternatives on LHS.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18500490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a “latent utility-maximizing framework”. Now we have a new link function (utility)! The difference here is that it’s not a known distribution, but rather we are interested in the characteristics of that link function. Talk about ordinal/relative goals on next slide. </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840871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benchmark because utility is an ordinal concept – it only has meaning as a comparison across states. (40 utils doesn’t get me anywhere).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12019485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if </a:t>
            </a:r>
            <a:r>
              <a:rPr lang="en-US" dirty="0" err="1"/>
              <a:t>y_ji</a:t>
            </a:r>
            <a:r>
              <a:rPr lang="en-US" dirty="0"/>
              <a:t> &gt; 0 </a:t>
            </a:r>
            <a:r>
              <a:rPr lang="en-US" dirty="0" err="1"/>
              <a:t>verus</a:t>
            </a:r>
            <a:r>
              <a:rPr lang="en-US" dirty="0"/>
              <a:t> </a:t>
            </a:r>
            <a:r>
              <a:rPr lang="en-US" dirty="0" err="1"/>
              <a:t>y_ji</a:t>
            </a:r>
            <a:r>
              <a:rPr lang="en-US" dirty="0"/>
              <a:t> &lt; 0? Think about the outside option as set to 0. What is the outcome now? Utility </a:t>
            </a:r>
            <a:r>
              <a:rPr lang="en-US" dirty="0">
                <a:sym typeface="Wingdings" panose="05000000000000000000" pitchFamily="2" charset="2"/>
              </a:rPr>
              <a:t> but can easily be converted into choice as a piecewise link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6744956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alpha_j</a:t>
            </a:r>
            <a:r>
              <a:rPr lang="en-US" dirty="0"/>
              <a:t> represents level differences in utility across options. Note that the notation </a:t>
            </a:r>
            <a:r>
              <a:rPr lang="en-US" dirty="0" err="1"/>
              <a:t>x_ji</a:t>
            </a:r>
            <a:r>
              <a:rPr lang="en-US" dirty="0"/>
              <a:t> helps convey that demographics can vary across choices or individuals (kind of an abuse of notation). Generally, your covariates will not vary in both dimensions at once. </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19539894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there are 3 choices and 2 determinants of utility (plus level shifts). Regression lines identify the boundaries here. Can you see why we don’t need three regressions, but only 2?</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28257410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Exponentiating leads to \</a:t>
            </a:r>
            <a:r>
              <a:rPr lang="en-US" dirty="0" err="1"/>
              <a:t>pi_ij</a:t>
            </a:r>
            <a:r>
              <a:rPr lang="en-US" dirty="0"/>
              <a:t>=\</a:t>
            </a:r>
            <a:r>
              <a:rPr lang="en-US" dirty="0" err="1"/>
              <a:t>pi_iJ</a:t>
            </a:r>
            <a:r>
              <a:rPr lang="en-US" dirty="0"/>
              <a:t>*exp(</a:t>
            </a:r>
            <a:r>
              <a:rPr lang="en-US" dirty="0" err="1"/>
              <a:t>eta_ij</a:t>
            </a:r>
            <a:r>
              <a:rPr lang="en-US" dirty="0"/>
              <a:t>). Do this on the board in a system of 3 equations. After exponentiating, sum up all probabilities to show formula for pi_i3, and then plug that in for the others</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19457330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Interpretations are all relative to outside option</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3240908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11/24/2025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11/24/2025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ookdown.org/sarahwerth2024/CategoricalBook/multinomial-logit-regression-r.html#running-a-mlr-in-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bin"/><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09800"/>
            <a:ext cx="10439400" cy="1894362"/>
          </a:xfrm>
        </p:spPr>
        <p:txBody>
          <a:bodyPr>
            <a:normAutofit/>
          </a:bodyPr>
          <a:lstStyle/>
          <a:p>
            <a:r>
              <a:rPr lang="en-US" dirty="0"/>
              <a:t>Quant Methods in HSR I </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10: Regressions with Limited Dependent Variables II + Identification</a:t>
            </a:r>
          </a:p>
          <a:p>
            <a:r>
              <a:rPr lang="en-US" sz="2400" dirty="0"/>
              <a:t>November 24,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Interpretation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The log likelihood can be portrayed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ℓ</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𝛽</m:t>
                            </m:r>
                          </m:e>
                        </m:d>
                      </m:e>
                    </m:func>
                  </m:oMath>
                </a14:m>
                <a:r>
                  <a:rPr lang="en-US" sz="2400" dirty="0">
                    <a:cs typeface="Times New Roman" panose="02020603050405020304" pitchFamily="18" charset="0"/>
                  </a:rPr>
                  <a:t>. Hence, much easier to get marginal effects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𝒙</m:t>
                              </m:r>
                              <m:r>
                                <a:rPr lang="en-US" sz="2400" b="0" i="1" smtClean="0">
                                  <a:latin typeface="Cambria Math" panose="02040503050406030204" pitchFamily="18" charset="0"/>
                                  <a:cs typeface="Times New Roman" panose="02020603050405020304" pitchFamily="18" charset="0"/>
                                </a:rPr>
                                <m:t>𝛽</m:t>
                              </m:r>
                            </m:e>
                          </m:d>
                        </m:e>
                      </m:fun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So partial effects </a:t>
                </a:r>
                <a:r>
                  <a:rPr lang="en-US" sz="2400" b="1" dirty="0">
                    <a:cs typeface="Times New Roman" panose="02020603050405020304" pitchFamily="18" charset="0"/>
                  </a:rPr>
                  <a:t>still depend on x</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Tree>
    <p:extLst>
      <p:ext uri="{BB962C8B-B14F-4D97-AF65-F5344CB8AC3E}">
        <p14:creationId xmlns:p14="http://schemas.microsoft.com/office/powerpoint/2010/main" val="42394184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From choice probabilities we can recover likelihood function </a:t>
                </a:r>
                <a:endParaRPr lang="en-US" sz="2200" dirty="0">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Pr</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 </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𝑖𝐽</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e>
                          </m:d>
                        </m:e>
                      </m:func>
                      <m:r>
                        <a:rPr lang="en-US" sz="2200" b="0" i="1" smtClean="0">
                          <a:latin typeface="Cambria Math" panose="02040503050406030204" pitchFamily="18" charset="0"/>
                          <a:cs typeface="Times New Roman" panose="02020603050405020304" pitchFamily="18" charset="0"/>
                        </a:rPr>
                        <m:t>=</m:t>
                      </m:r>
                      <m:d>
                        <m:dPr>
                          <m:ctrlPr>
                            <a:rPr lang="en-US" sz="2200" b="0" i="1" smtClean="0">
                              <a:latin typeface="Cambria Math" panose="02040503050406030204" pitchFamily="18" charset="0"/>
                              <a:cs typeface="Times New Roman" panose="02020603050405020304" pitchFamily="18" charset="0"/>
                            </a:rPr>
                          </m:ctrlPr>
                        </m:dPr>
                        <m:e>
                          <m:eqArr>
                            <m:eqArrPr>
                              <m:ctrlPr>
                                <a:rPr lang="en-US" sz="2200" b="0" i="1" smtClean="0">
                                  <a:latin typeface="Cambria Math" panose="02040503050406030204" pitchFamily="18" charset="0"/>
                                  <a:cs typeface="Times New Roman" panose="02020603050405020304" pitchFamily="18" charset="0"/>
                                </a:rPr>
                              </m:ctrlPr>
                            </m:eqArr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𝑛</m:t>
                                  </m:r>
                                </m:e>
                                <m:sub>
                                  <m:r>
                                    <a:rPr lang="en-US" sz="2200" b="0" i="1" smtClean="0">
                                      <a:latin typeface="Cambria Math" panose="02040503050406030204" pitchFamily="18" charset="0"/>
                                      <a:cs typeface="Times New Roman" panose="02020603050405020304" pitchFamily="18" charset="0"/>
                                    </a:rPr>
                                    <m:t>𝑖</m:t>
                                  </m:r>
                                </m:sub>
                              </m:sSub>
                            </m:e>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e>
                          </m:eqArr>
                        </m:e>
                      </m:d>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sup>
                      </m:sSubSup>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𝑖𝐽</m:t>
                          </m:r>
                        </m:sub>
                        <m: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sup>
                      </m:sSubSup>
                    </m:oMath>
                  </m:oMathPara>
                </a14:m>
                <a:endParaRPr lang="en-US" sz="2200" b="0" dirty="0">
                  <a:cs typeface="Times New Roman" panose="02020603050405020304" pitchFamily="18" charset="0"/>
                </a:endParaRPr>
              </a:p>
              <a:p>
                <a:r>
                  <a:rPr lang="en-US" sz="2400" dirty="0">
                    <a:cs typeface="Times New Roman" panose="02020603050405020304" pitchFamily="18" charset="0"/>
                  </a:rPr>
                  <a:t>Note that the MLE depends on the parameters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a14:m>
                <a:r>
                  <a:rPr lang="en-US" sz="2400" dirty="0">
                    <a:cs typeface="Times New Roman" panose="02020603050405020304" pitchFamily="18" charset="0"/>
                  </a:rPr>
                  <a:t> through 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𝑖𝑗</m:t>
                        </m:r>
                      </m:sub>
                    </m:sSub>
                  </m:oMath>
                </a14:m>
                <a:endParaRPr lang="en-US" sz="2400" b="0" dirty="0">
                  <a:cs typeface="Times New Roman" panose="02020603050405020304" pitchFamily="18" charset="0"/>
                </a:endParaRPr>
              </a:p>
              <a:p>
                <a:pPr lvl="1"/>
                <a:r>
                  <a:rPr lang="en-US" sz="2200" dirty="0">
                    <a:cs typeface="Times New Roman" panose="02020603050405020304" pitchFamily="18" charset="0"/>
                  </a:rPr>
                  <a:t>So we get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𝐽</m:t>
                    </m:r>
                    <m:r>
                      <a:rPr lang="en-US" sz="2200" b="0" i="1" smtClean="0">
                        <a:latin typeface="Cambria Math" panose="02040503050406030204" pitchFamily="18" charset="0"/>
                        <a:cs typeface="Times New Roman" panose="02020603050405020304" pitchFamily="18" charset="0"/>
                      </a:rPr>
                      <m:t>−1</m:t>
                    </m:r>
                  </m:oMath>
                </a14:m>
                <a:r>
                  <a:rPr lang="en-US" sz="2200" dirty="0">
                    <a:cs typeface="Times New Roman" panose="02020603050405020304" pitchFamily="18" charset="0"/>
                  </a:rPr>
                  <a:t> sets of regression parameters!</a:t>
                </a:r>
              </a:p>
              <a:p>
                <a:pPr lvl="1"/>
                <a:r>
                  <a:rPr lang="en-US" sz="2200" dirty="0">
                    <a:cs typeface="Times New Roman" panose="02020603050405020304" pitchFamily="18" charset="0"/>
                  </a:rPr>
                  <a:t>What are the interpretations here?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4149611-579F-86A3-388D-0770532D3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881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Estimating gives us coefficients on each of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logistic regressions</a:t>
                </a:r>
              </a:p>
              <a:p>
                <a:pPr lvl="1"/>
                <a:r>
                  <a:rPr lang="en-US" sz="2400" dirty="0">
                    <a:cs typeface="Times New Roman" panose="02020603050405020304" pitchFamily="18" charset="0"/>
                  </a:rPr>
                  <a:t>Just as in logit, we can </a:t>
                </a:r>
                <a:r>
                  <a:rPr lang="en-US" sz="2400" b="1" dirty="0">
                    <a:cs typeface="Times New Roman" panose="02020603050405020304" pitchFamily="18" charset="0"/>
                  </a:rPr>
                  <a:t>exponentiate </a:t>
                </a:r>
                <a:r>
                  <a:rPr lang="en-US" sz="2400" dirty="0">
                    <a:cs typeface="Times New Roman" panose="02020603050405020304" pitchFamily="18" charset="0"/>
                  </a:rPr>
                  <a:t>coefficients to get </a:t>
                </a:r>
                <a:r>
                  <a:rPr lang="en-US" sz="2400" b="1" dirty="0">
                    <a:cs typeface="Times New Roman" panose="02020603050405020304" pitchFamily="18" charset="0"/>
                  </a:rPr>
                  <a:t>odds ratios</a:t>
                </a:r>
              </a:p>
              <a:p>
                <a:pPr lvl="1"/>
                <a:r>
                  <a:rPr lang="en-US" sz="2400" dirty="0">
                    <a:cs typeface="Times New Roman" panose="02020603050405020304" pitchFamily="18" charset="0"/>
                  </a:rPr>
                  <a:t>We can also compute </a:t>
                </a:r>
                <a:r>
                  <a:rPr lang="en-US" sz="2400" b="1" dirty="0">
                    <a:cs typeface="Times New Roman" panose="02020603050405020304" pitchFamily="18" charset="0"/>
                  </a:rPr>
                  <a:t>marginal effects</a:t>
                </a:r>
                <a:r>
                  <a:rPr lang="en-US" sz="2400" dirty="0">
                    <a:cs typeface="Times New Roman" panose="02020603050405020304" pitchFamily="18" charset="0"/>
                  </a:rPr>
                  <a:t> and predicted probabilities</a:t>
                </a:r>
              </a:p>
              <a:p>
                <a:r>
                  <a:rPr lang="en-US" sz="2400" dirty="0">
                    <a:cs typeface="Times New Roman" panose="02020603050405020304" pitchFamily="18" charset="0"/>
                  </a:rPr>
                  <a:t>Some options for interpretation: </a:t>
                </a:r>
              </a:p>
              <a:p>
                <a:pPr marL="731520" lvl="1" indent="-457200">
                  <a:buFont typeface="+mj-lt"/>
                  <a:buAutoNum type="arabicPeriod"/>
                </a:pPr>
                <a:r>
                  <a:rPr lang="en-US" sz="2400" dirty="0">
                    <a:cs typeface="Times New Roman" panose="02020603050405020304" pitchFamily="18" charset="0"/>
                  </a:rPr>
                  <a:t>Relative log-odds: the main coefficients (don’t use)</a:t>
                </a:r>
              </a:p>
              <a:p>
                <a:pPr marL="731520" lvl="1" indent="-457200">
                  <a:buFont typeface="+mj-lt"/>
                  <a:buAutoNum type="arabicPeriod"/>
                </a:pPr>
                <a:r>
                  <a:rPr lang="en-US" sz="2400" dirty="0">
                    <a:cs typeface="Times New Roman" panose="02020603050405020304" pitchFamily="18" charset="0"/>
                  </a:rPr>
                  <a:t>Relative risk ratios: exponentiated coefficients (multiplicative effect)</a:t>
                </a:r>
              </a:p>
              <a:p>
                <a:pPr marL="731520" lvl="1" indent="-457200">
                  <a:buFont typeface="+mj-lt"/>
                  <a:buAutoNum type="arabicPeriod"/>
                </a:pPr>
                <a:r>
                  <a:rPr lang="en-US" sz="2400" dirty="0">
                    <a:cs typeface="Times New Roman" panose="02020603050405020304" pitchFamily="18" charset="0"/>
                  </a:rPr>
                  <a:t>Marginal effects: similar to logit marginal effects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6738922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Estimating gives us coefficients on each of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logistic regressions</a:t>
                </a:r>
              </a:p>
              <a:p>
                <a:pPr lvl="1"/>
                <a:r>
                  <a:rPr lang="en-US" sz="2400" dirty="0">
                    <a:cs typeface="Times New Roman" panose="02020603050405020304" pitchFamily="18" charset="0"/>
                  </a:rPr>
                  <a:t>Just as in logit, we can </a:t>
                </a:r>
                <a:r>
                  <a:rPr lang="en-US" sz="2400" b="1" dirty="0">
                    <a:cs typeface="Times New Roman" panose="02020603050405020304" pitchFamily="18" charset="0"/>
                  </a:rPr>
                  <a:t>exponentiate </a:t>
                </a:r>
                <a:r>
                  <a:rPr lang="en-US" sz="2400" dirty="0">
                    <a:cs typeface="Times New Roman" panose="02020603050405020304" pitchFamily="18" charset="0"/>
                  </a:rPr>
                  <a:t>coefficients to get </a:t>
                </a:r>
                <a:r>
                  <a:rPr lang="en-US" sz="2400" b="1" dirty="0">
                    <a:cs typeface="Times New Roman" panose="02020603050405020304" pitchFamily="18" charset="0"/>
                  </a:rPr>
                  <a:t>odds ratios</a:t>
                </a:r>
              </a:p>
              <a:p>
                <a:pPr lvl="1"/>
                <a:r>
                  <a:rPr lang="en-US" sz="2400" dirty="0">
                    <a:cs typeface="Times New Roman" panose="02020603050405020304" pitchFamily="18" charset="0"/>
                  </a:rPr>
                  <a:t>We can also compute </a:t>
                </a:r>
                <a:r>
                  <a:rPr lang="en-US" sz="2400" b="1" dirty="0">
                    <a:cs typeface="Times New Roman" panose="02020603050405020304" pitchFamily="18" charset="0"/>
                  </a:rPr>
                  <a:t>marginal effects</a:t>
                </a:r>
                <a:r>
                  <a:rPr lang="en-US" sz="2400" dirty="0">
                    <a:cs typeface="Times New Roman" panose="02020603050405020304" pitchFamily="18" charset="0"/>
                  </a:rPr>
                  <a:t> and predicted probabilities</a:t>
                </a:r>
              </a:p>
              <a:p>
                <a:r>
                  <a:rPr lang="en-US" sz="2400" dirty="0">
                    <a:cs typeface="Times New Roman" panose="02020603050405020304" pitchFamily="18" charset="0"/>
                  </a:rPr>
                  <a:t>Some options for interpretation: </a:t>
                </a:r>
              </a:p>
              <a:p>
                <a:pPr marL="731520" lvl="1" indent="-457200">
                  <a:buFont typeface="+mj-lt"/>
                  <a:buAutoNum type="arabicPeriod"/>
                </a:pPr>
                <a:r>
                  <a:rPr lang="en-US" sz="2400" dirty="0">
                    <a:cs typeface="Times New Roman" panose="02020603050405020304" pitchFamily="18" charset="0"/>
                  </a:rPr>
                  <a:t>Relative log-odds: the main coefficients (don’t use)</a:t>
                </a:r>
              </a:p>
              <a:p>
                <a:pPr marL="731520" lvl="1" indent="-457200">
                  <a:buFont typeface="+mj-lt"/>
                  <a:buAutoNum type="arabicPeriod"/>
                </a:pPr>
                <a:r>
                  <a:rPr lang="en-US" sz="2400" dirty="0">
                    <a:cs typeface="Times New Roman" panose="02020603050405020304" pitchFamily="18" charset="0"/>
                  </a:rPr>
                  <a:t>Relative risk ratios: exponentiated coefficients (multiplicative effect)</a:t>
                </a:r>
              </a:p>
              <a:p>
                <a:pPr marL="731520" lvl="1" indent="-457200">
                  <a:buFont typeface="+mj-lt"/>
                  <a:buAutoNum type="arabicPeriod"/>
                </a:pPr>
                <a:r>
                  <a:rPr lang="en-US" sz="2400" dirty="0">
                    <a:cs typeface="Times New Roman" panose="02020603050405020304" pitchFamily="18" charset="0"/>
                  </a:rPr>
                  <a:t>Marginal effects: similar to logit marginal effects</a:t>
                </a:r>
              </a:p>
              <a:p>
                <a:r>
                  <a:rPr lang="en-US" sz="2400" dirty="0">
                    <a:cs typeface="Times New Roman" panose="02020603050405020304" pitchFamily="18" charset="0"/>
                  </a:rPr>
                  <a:t>We can also </a:t>
                </a:r>
                <a:r>
                  <a:rPr lang="en-US" sz="2400" b="1" dirty="0">
                    <a:cs typeface="Times New Roman" panose="02020603050405020304" pitchFamily="18" charset="0"/>
                  </a:rPr>
                  <a:t>check the accuracy </a:t>
                </a:r>
                <a:r>
                  <a:rPr lang="en-US" sz="2400" dirty="0">
                    <a:cs typeface="Times New Roman" panose="02020603050405020304" pitchFamily="18" charset="0"/>
                  </a:rPr>
                  <a:t>of our predictions (model performance) </a:t>
                </a:r>
              </a:p>
              <a:p>
                <a:pPr lvl="1"/>
                <a:r>
                  <a:rPr lang="en-US" sz="2400" dirty="0">
                    <a:cs typeface="Times New Roman" panose="02020603050405020304" pitchFamily="18" charset="0"/>
                  </a:rPr>
                  <a:t>Note: since there are multiple regressions, overall accuracy matters </a:t>
                </a:r>
              </a:p>
              <a:p>
                <a:pPr marL="274320" lvl="1" indent="0">
                  <a:buNone/>
                </a:pPr>
                <a:r>
                  <a:rPr lang="en-US" sz="2400" i="1" dirty="0">
                    <a:cs typeface="Times New Roman" panose="02020603050405020304" pitchFamily="18" charset="0"/>
                  </a:rPr>
                  <a:t>as well as any </a:t>
                </a:r>
                <a:r>
                  <a:rPr lang="en-US" sz="2400" dirty="0">
                    <a:cs typeface="Times New Roman" panose="02020603050405020304" pitchFamily="18" charset="0"/>
                  </a:rPr>
                  <a:t>ways in which the model mis-predicts</a:t>
                </a:r>
              </a:p>
              <a:p>
                <a:pPr lvl="1"/>
                <a:r>
                  <a:rPr lang="en-US" sz="2400" dirty="0">
                    <a:cs typeface="Times New Roman" panose="02020603050405020304" pitchFamily="18" charset="0"/>
                  </a:rPr>
                  <a:t>Data visualization is key!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BD5EA133-6AE6-C029-313A-846B29C6B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074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 quick note: multinomial </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versus logit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Here, we are generally focusing on MNL, but you could also run a </a:t>
                </a:r>
                <a:r>
                  <a:rPr lang="en-US" sz="2400" dirty="0" err="1">
                    <a:cs typeface="Times New Roman" panose="02020603050405020304" pitchFamily="18" charset="0"/>
                  </a:rPr>
                  <a:t>probit</a:t>
                </a:r>
                <a:endParaRPr lang="en-US" sz="2400" dirty="0">
                  <a:cs typeface="Times New Roman" panose="02020603050405020304" pitchFamily="18" charset="0"/>
                </a:endParaRPr>
              </a:p>
              <a:p>
                <a:pPr lvl="1"/>
                <a:r>
                  <a:rPr lang="en-US" sz="2400" dirty="0">
                    <a:cs typeface="Times New Roman" panose="02020603050405020304" pitchFamily="18" charset="0"/>
                  </a:rPr>
                  <a:t>Just a different assumption about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a14:m>
                <a:endParaRPr lang="en-US" sz="2400" dirty="0">
                  <a:cs typeface="Times New Roman" panose="02020603050405020304" pitchFamily="18" charset="0"/>
                </a:endParaRPr>
              </a:p>
              <a:p>
                <a:r>
                  <a:rPr lang="en-US" sz="2400" dirty="0">
                    <a:cs typeface="Times New Roman" panose="02020603050405020304" pitchFamily="18" charset="0"/>
                  </a:rPr>
                  <a:t>Some pros and cons: </a:t>
                </a:r>
              </a:p>
              <a:p>
                <a:pPr lvl="1"/>
                <a:r>
                  <a:rPr lang="en-US" sz="2400" dirty="0">
                    <a:cs typeface="Times New Roman" panose="02020603050405020304" pitchFamily="18" charset="0"/>
                  </a:rPr>
                  <a:t>Logit works well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oMath>
                </a14:m>
                <a:r>
                  <a:rPr lang="en-US" sz="2400" dirty="0">
                    <a:cs typeface="Times New Roman" panose="02020603050405020304" pitchFamily="18" charset="0"/>
                  </a:rPr>
                  <a:t> is large (think 5 or more)</a:t>
                </a:r>
              </a:p>
              <a:p>
                <a:pPr lvl="1"/>
                <a:r>
                  <a:rPr lang="en-US" sz="2400" dirty="0">
                    <a:cs typeface="Times New Roman" panose="02020603050405020304" pitchFamily="18" charset="0"/>
                  </a:rPr>
                  <a:t>However, logit assumes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𝐶𝑜𝑟𝑟</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while </a:t>
                </a:r>
                <a:r>
                  <a:rPr lang="en-US" sz="2400" dirty="0" err="1">
                    <a:cs typeface="Times New Roman" panose="02020603050405020304" pitchFamily="18" charset="0"/>
                  </a:rPr>
                  <a:t>probit</a:t>
                </a:r>
                <a:r>
                  <a:rPr lang="en-US" sz="2400" dirty="0">
                    <a:cs typeface="Times New Roman" panose="02020603050405020304" pitchFamily="18" charset="0"/>
                  </a:rPr>
                  <a:t> can handle arbitrary correlations. </a:t>
                </a:r>
              </a:p>
              <a:p>
                <a:r>
                  <a:rPr lang="en-US" sz="2400" dirty="0">
                    <a:cs typeface="Times New Roman" panose="02020603050405020304" pitchFamily="18" charset="0"/>
                  </a:rPr>
                  <a:t>This implies choice probabilities satisfy </a:t>
                </a:r>
                <a:r>
                  <a:rPr lang="en-US" sz="2400" b="1" dirty="0">
                    <a:cs typeface="Times New Roman" panose="02020603050405020304" pitchFamily="18" charset="0"/>
                  </a:rPr>
                  <a:t>independence of irrelevant alternatives (IIA)</a:t>
                </a:r>
              </a:p>
              <a:p>
                <a:pPr lvl="1"/>
                <a:r>
                  <a:rPr lang="en-US" sz="2400" dirty="0">
                    <a:cs typeface="Times New Roman" panose="02020603050405020304" pitchFamily="18" charset="0"/>
                  </a:rPr>
                  <a:t>The odds of choosing </a:t>
                </a:r>
                <a:r>
                  <a:rPr lang="en-US" sz="2400" i="1" dirty="0">
                    <a:cs typeface="Times New Roman" panose="02020603050405020304" pitchFamily="18" charset="0"/>
                  </a:rPr>
                  <a:t>A</a:t>
                </a:r>
                <a:r>
                  <a:rPr lang="en-US" sz="2400" dirty="0">
                    <a:cs typeface="Times New Roman" panose="02020603050405020304" pitchFamily="18" charset="0"/>
                  </a:rPr>
                  <a:t> over </a:t>
                </a:r>
                <a:r>
                  <a:rPr lang="en-US" sz="2400" i="1" dirty="0">
                    <a:cs typeface="Times New Roman" panose="02020603050405020304" pitchFamily="18" charset="0"/>
                  </a:rPr>
                  <a:t>B</a:t>
                </a:r>
                <a:r>
                  <a:rPr lang="en-US" sz="2400" dirty="0">
                    <a:cs typeface="Times New Roman" panose="02020603050405020304" pitchFamily="18" charset="0"/>
                  </a:rPr>
                  <a:t> must not depend on whether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m:t>
                    </m:r>
                  </m:oMath>
                </a14:m>
                <a:r>
                  <a:rPr lang="en-US" sz="2400" dirty="0">
                    <a:cs typeface="Times New Roman" panose="02020603050405020304" pitchFamily="18" charset="0"/>
                  </a:rPr>
                  <a:t> is an option</a:t>
                </a:r>
              </a:p>
              <a:p>
                <a:pPr lvl="1"/>
                <a:r>
                  <a:rPr lang="en-US" sz="2400" dirty="0">
                    <a:cs typeface="Times New Roman" panose="02020603050405020304" pitchFamily="18" charset="0"/>
                  </a:rPr>
                  <a:t>This makes sense in some settings but not in others</a:t>
                </a:r>
              </a:p>
              <a:p>
                <a:r>
                  <a:rPr lang="en-US" sz="2600" dirty="0">
                    <a:cs typeface="Times New Roman" panose="02020603050405020304" pitchFamily="18" charset="0"/>
                  </a:rPr>
                  <a:t>There are other options: </a:t>
                </a:r>
                <a:r>
                  <a:rPr lang="en-US" sz="2600" u="sng" dirty="0">
                    <a:solidFill>
                      <a:schemeClr val="accent3">
                        <a:lumMod val="75000"/>
                      </a:schemeClr>
                    </a:solidFill>
                    <a:cs typeface="Times New Roman" panose="02020603050405020304" pitchFamily="18" charset="0"/>
                  </a:rPr>
                  <a:t>conditional logit, nested logit, etc.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549" t="-1305"/>
                </a:stretch>
              </a:blipFill>
            </p:spPr>
            <p:txBody>
              <a:bodyPr/>
              <a:lstStyle/>
              <a:p>
                <a:r>
                  <a:rPr lang="en-US">
                    <a:noFill/>
                  </a:rPr>
                  <a:t> </a:t>
                </a:r>
              </a:p>
            </p:txBody>
          </p:sp>
        </mc:Fallback>
      </mc:AlternateContent>
    </p:spTree>
    <p:extLst>
      <p:ext uri="{BB962C8B-B14F-4D97-AF65-F5344CB8AC3E}">
        <p14:creationId xmlns:p14="http://schemas.microsoft.com/office/powerpoint/2010/main" val="1313299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2750120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10560746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Novel method: </a:t>
            </a:r>
            <a:r>
              <a:rPr lang="en-US" sz="2400" b="1" dirty="0">
                <a:cs typeface="Times New Roman" panose="02020603050405020304" pitchFamily="18" charset="0"/>
              </a:rPr>
              <a:t>choice experiment</a:t>
            </a:r>
          </a:p>
          <a:p>
            <a:pPr lvl="1"/>
            <a:r>
              <a:rPr lang="en-US" sz="2200" dirty="0">
                <a:cs typeface="Times New Roman" panose="02020603050405020304" pitchFamily="18" charset="0"/>
              </a:rPr>
              <a:t>Survey + stated preferences between two options</a:t>
            </a:r>
          </a:p>
          <a:p>
            <a:pPr lvl="1"/>
            <a:r>
              <a:rPr lang="en-US" sz="2200" dirty="0">
                <a:cs typeface="Times New Roman" panose="02020603050405020304" pitchFamily="18" charset="0"/>
              </a:rPr>
              <a:t>Data: Australian junior doctors who have not yet chosen their specialty.</a:t>
            </a:r>
          </a:p>
          <a:p>
            <a:pPr lvl="1"/>
            <a:r>
              <a:rPr lang="en-US" sz="2200" dirty="0">
                <a:cs typeface="Times New Roman" panose="02020603050405020304" pitchFamily="18" charset="0"/>
              </a:rPr>
              <a:t>Advantages: choices are presented exogenously (RCT), each person answers multiple questions (let’s you use a person fixed-effect)</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600912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Novel method: </a:t>
            </a:r>
            <a:r>
              <a:rPr lang="en-US" sz="2400" b="1" dirty="0">
                <a:cs typeface="Times New Roman" panose="02020603050405020304" pitchFamily="18" charset="0"/>
              </a:rPr>
              <a:t>choice experiment</a:t>
            </a:r>
          </a:p>
          <a:p>
            <a:pPr lvl="1"/>
            <a:r>
              <a:rPr lang="en-US" sz="2200" dirty="0">
                <a:cs typeface="Times New Roman" panose="02020603050405020304" pitchFamily="18" charset="0"/>
              </a:rPr>
              <a:t>Survey + stated preferences between two options</a:t>
            </a:r>
          </a:p>
          <a:p>
            <a:pPr lvl="1"/>
            <a:r>
              <a:rPr lang="en-US" sz="2200" dirty="0">
                <a:cs typeface="Times New Roman" panose="02020603050405020304" pitchFamily="18" charset="0"/>
              </a:rPr>
              <a:t>Data: Australian junior doctors who have not yet chosen their specialty.</a:t>
            </a:r>
          </a:p>
          <a:p>
            <a:pPr lvl="1"/>
            <a:r>
              <a:rPr lang="en-US" sz="2200" dirty="0">
                <a:cs typeface="Times New Roman" panose="02020603050405020304" pitchFamily="18" charset="0"/>
              </a:rPr>
              <a:t>Advantages: choices are presented exogenously (RCT), each person answers multiple questions (let’s you use a person fixed-effect)</a:t>
            </a:r>
          </a:p>
          <a:p>
            <a:r>
              <a:rPr lang="en-US" sz="2400" dirty="0">
                <a:cs typeface="Times New Roman" panose="02020603050405020304" pitchFamily="18" charset="0"/>
              </a:rPr>
              <a:t>Assumptions: what features are important for their results?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6891754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3188110" cy="4041648"/>
          </a:xfrm>
        </p:spPr>
        <p:txBody>
          <a:bodyPr vert="horz" lIns="91440" tIns="45720" rIns="91440" bIns="45720" rtlCol="0" anchor="b">
            <a:normAutofit/>
          </a:bodyPr>
          <a:lstStyle/>
          <a:p>
            <a:pPr>
              <a:lnSpc>
                <a:spcPct val="85000"/>
              </a:lnSpc>
            </a:pPr>
            <a:r>
              <a:rPr lang="en-US" sz="3700">
                <a:solidFill>
                  <a:srgbClr val="FFFFFF"/>
                </a:solidFill>
                <a:latin typeface="+mj-lt"/>
              </a:rPr>
              <a:t>Choice Experiment</a:t>
            </a:r>
          </a:p>
        </p:txBody>
      </p:sp>
      <p:sp useBgFill="1">
        <p:nvSpPr>
          <p:cNvPr id="30" name="Rectangle 29">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2EFB1B3-0163-37CC-5A71-CC798EFEAB1B}"/>
              </a:ext>
            </a:extLst>
          </p:cNvPr>
          <p:cNvPicPr>
            <a:picLocks noGrp="1" noChangeAspect="1"/>
          </p:cNvPicPr>
          <p:nvPr>
            <p:ph idx="1"/>
          </p:nvPr>
        </p:nvPicPr>
        <p:blipFill>
          <a:blip r:embed="rId3"/>
          <a:stretch>
            <a:fillRect/>
          </a:stretch>
        </p:blipFill>
        <p:spPr>
          <a:xfrm>
            <a:off x="411100" y="1371600"/>
            <a:ext cx="7655443" cy="4114799"/>
          </a:xfrm>
          <a:prstGeom prst="rect">
            <a:avLst/>
          </a:prstGeom>
        </p:spPr>
      </p:pic>
      <p:sp>
        <p:nvSpPr>
          <p:cNvPr id="32" name="Rectangle 31">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3986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3569110" cy="4041648"/>
          </a:xfrm>
        </p:spPr>
        <p:txBody>
          <a:bodyPr vert="horz" lIns="91440" tIns="45720" rIns="91440" bIns="45720" rtlCol="0" anchor="b">
            <a:normAutofit/>
          </a:bodyPr>
          <a:lstStyle/>
          <a:p>
            <a:pPr>
              <a:lnSpc>
                <a:spcPct val="85000"/>
              </a:lnSpc>
            </a:pPr>
            <a:r>
              <a:rPr lang="en-US" sz="3400">
                <a:solidFill>
                  <a:srgbClr val="FFFFFF"/>
                </a:solidFill>
                <a:latin typeface="+mj-lt"/>
              </a:rPr>
              <a:t>Choice Experiments</a:t>
            </a:r>
          </a:p>
        </p:txBody>
      </p:sp>
      <p:sp useBgFill="1">
        <p:nvSpPr>
          <p:cNvPr id="29" name="Rectangle 2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0A9010E3-FC15-4735-0F3C-A9F502A0E8FF}"/>
              </a:ext>
            </a:extLst>
          </p:cNvPr>
          <p:cNvPicPr>
            <a:picLocks noGrp="1" noChangeAspect="1"/>
          </p:cNvPicPr>
          <p:nvPr>
            <p:ph idx="1"/>
          </p:nvPr>
        </p:nvPicPr>
        <p:blipFill>
          <a:blip r:embed="rId3"/>
          <a:stretch>
            <a:fillRect/>
          </a:stretch>
        </p:blipFill>
        <p:spPr>
          <a:xfrm>
            <a:off x="1295400" y="134567"/>
            <a:ext cx="5791200" cy="6488740"/>
          </a:xfrm>
          <a:prstGeom prst="rect">
            <a:avLst/>
          </a:prstGeom>
        </p:spPr>
      </p:pic>
      <p:sp>
        <p:nvSpPr>
          <p:cNvPr id="31" name="Rectangle 3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466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Interpretation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fontScale="92500" lnSpcReduction="10000"/>
              </a:bodyPr>
              <a:lstStyle/>
              <a:p>
                <a:r>
                  <a:rPr lang="en-US" sz="2400" dirty="0">
                    <a:cs typeface="Times New Roman" panose="02020603050405020304" pitchFamily="18" charset="0"/>
                  </a:rPr>
                  <a:t>The log likelihood can be portrayed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ℓ</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𝛽</m:t>
                            </m:r>
                          </m:e>
                        </m:d>
                      </m:e>
                    </m:func>
                  </m:oMath>
                </a14:m>
                <a:r>
                  <a:rPr lang="en-US" sz="2400" dirty="0">
                    <a:cs typeface="Times New Roman" panose="02020603050405020304" pitchFamily="18" charset="0"/>
                  </a:rPr>
                  <a:t>. Hence, much easier to get marginal effects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𝒙</m:t>
                              </m:r>
                              <m:r>
                                <a:rPr lang="en-US" sz="2400" b="0" i="1" smtClean="0">
                                  <a:latin typeface="Cambria Math" panose="02040503050406030204" pitchFamily="18" charset="0"/>
                                  <a:cs typeface="Times New Roman" panose="02020603050405020304" pitchFamily="18" charset="0"/>
                                </a:rPr>
                                <m:t>𝛽</m:t>
                              </m:r>
                            </m:e>
                          </m:d>
                        </m:e>
                      </m:fun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So partial effects </a:t>
                </a:r>
                <a:r>
                  <a:rPr lang="en-US" sz="2400" b="1" dirty="0">
                    <a:cs typeface="Times New Roman" panose="02020603050405020304" pitchFamily="18" charset="0"/>
                  </a:rPr>
                  <a:t>still depend on x</a:t>
                </a:r>
                <a:r>
                  <a:rPr lang="en-US" sz="2400" dirty="0">
                    <a:cs typeface="Times New Roman" panose="02020603050405020304" pitchFamily="18" charset="0"/>
                  </a:rPr>
                  <a:t>. However,  also note:</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m:rPr>
                                  <m:sty m:val="p"/>
                                </m:rPr>
                                <a:rPr lang="en-US" sz="2400" b="0" i="0" smtClean="0">
                                  <a:latin typeface="Cambria Math" panose="02040503050406030204" pitchFamily="18" charset="0"/>
                                  <a:cs typeface="Times New Roman" panose="02020603050405020304" pitchFamily="18" charset="0"/>
                                </a:rPr>
                                <m:t>j</m:t>
                              </m:r>
                            </m:sub>
                          </m:sSub>
                          <m:r>
                            <a:rPr lang="en-US" sz="2400" b="0" i="0" smtClean="0">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𝔼</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𝑦</m:t>
                                  </m:r>
                                </m:e>
                                <m:e>
                                  <m:r>
                                    <a:rPr lang="en-US" sz="2400" i="1">
                                      <a:latin typeface="Cambria Math" panose="02040503050406030204" pitchFamily="18" charset="0"/>
                                      <a:cs typeface="Times New Roman" panose="02020603050405020304" pitchFamily="18" charset="0"/>
                                    </a:rPr>
                                    <m:t>𝑥</m:t>
                                  </m:r>
                                </m:e>
                              </m:d>
                            </m:num>
                            <m:den>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𝑥</m:t>
                                  </m:r>
                                </m:e>
                                <m:sub>
                                  <m:r>
                                    <a:rPr lang="en-US" sz="2400" i="1">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m:rPr>
                                      <m:sty m:val="p"/>
                                    </m:rPr>
                                    <a:rPr lang="en-US" sz="2400" b="0" i="0" smtClean="0">
                                      <a:latin typeface="Cambria Math" panose="02040503050406030204" pitchFamily="18" charset="0"/>
                                      <a:cs typeface="Times New Roman" panose="02020603050405020304" pitchFamily="18" charset="0"/>
                                    </a:rPr>
                                    <m:t>y</m:t>
                                  </m:r>
                                </m:e>
                                <m:e>
                                  <m:r>
                                    <m:rPr>
                                      <m:sty m:val="p"/>
                                    </m:rPr>
                                    <a:rPr lang="en-US" sz="2400" b="0" i="0" smtClean="0">
                                      <a:latin typeface="Cambria Math" panose="02040503050406030204" pitchFamily="18" charset="0"/>
                                      <a:cs typeface="Times New Roman" panose="02020603050405020304" pitchFamily="18" charset="0"/>
                                    </a:rPr>
                                    <m:t>x</m:t>
                                  </m:r>
                                </m:e>
                              </m:d>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log</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fName>
                        <m:e/>
                      </m:func>
                    </m:oMath>
                  </m:oMathPara>
                </a14:m>
                <a:endParaRPr lang="en-US" sz="2400" b="0" dirty="0">
                  <a:cs typeface="Times New Roman" panose="02020603050405020304" pitchFamily="18" charset="0"/>
                </a:endParaRPr>
              </a:p>
              <a:p>
                <a:pPr marL="0" indent="0">
                  <a:buNone/>
                </a:pPr>
                <a:r>
                  <a:rPr lang="en-US" sz="2400" b="0" dirty="0">
                    <a:cs typeface="Times New Roman" panose="02020603050405020304" pitchFamily="18" charset="0"/>
                  </a:rPr>
                  <a:t>For </a:t>
                </a:r>
                <a:r>
                  <a:rPr lang="en-US" sz="2400" b="1" dirty="0">
                    <a:cs typeface="Times New Roman" panose="02020603050405020304" pitchFamily="18" charset="0"/>
                  </a:rPr>
                  <a:t>dummy </a:t>
                </a:r>
                <a:r>
                  <a:rPr lang="en-US" sz="2400" dirty="0">
                    <a:cs typeface="Times New Roman" panose="02020603050405020304" pitchFamily="18" charset="0"/>
                  </a:rPr>
                  <a:t>variables, the change in expected value is simply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e>
                    </m:func>
                    <m:r>
                      <a:rPr lang="en-US" sz="2400" b="0" i="1" smtClean="0">
                        <a:latin typeface="Cambria Math" panose="02040503050406030204" pitchFamily="18" charset="0"/>
                        <a:cs typeface="Times New Roman" panose="02020603050405020304" pitchFamily="18" charset="0"/>
                      </a:rPr>
                      <m:t>−1</m:t>
                    </m:r>
                  </m:oMath>
                </a14:m>
                <a:r>
                  <a:rPr lang="en-US" sz="2400" b="1" dirty="0">
                    <a:cs typeface="Times New Roman" panose="02020603050405020304" pitchFamily="18" charset="0"/>
                  </a:rPr>
                  <a:t>:</a:t>
                </a: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−1&lt;0</m:t>
                        </m:r>
                      </m:e>
                    </m:func>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a:t>
                </a:r>
                <a:r>
                  <a:rPr lang="en-US" sz="2400" i="1" dirty="0">
                    <a:cs typeface="Times New Roman" panose="02020603050405020304" pitchFamily="18" charset="0"/>
                  </a:rPr>
                  <a:t>less likely </a:t>
                </a:r>
                <a:r>
                  <a:rPr lang="en-US" sz="2400" dirty="0">
                    <a:cs typeface="Times New Roman" panose="02020603050405020304" pitchFamily="18" charset="0"/>
                  </a:rPr>
                  <a:t>to happen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a:t>
                </a: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&gt; 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a:t>
                </a:r>
                <a:r>
                  <a:rPr lang="en-US" sz="2400" i="1" dirty="0">
                    <a:cs typeface="Times New Roman" panose="02020603050405020304" pitchFamily="18" charset="0"/>
                  </a:rPr>
                  <a:t>more likely </a:t>
                </a:r>
                <a:r>
                  <a:rPr lang="en-US" sz="2400" dirty="0">
                    <a:cs typeface="Times New Roman" panose="02020603050405020304" pitchFamily="18" charset="0"/>
                  </a:rPr>
                  <a:t>to happen when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a:t>
                </a:r>
              </a:p>
              <a:p>
                <a:pPr lvl="1"/>
                <a:endParaRPr lang="en-US" sz="2400" dirty="0">
                  <a:cs typeface="Times New Roman" panose="02020603050405020304" pitchFamily="18" charset="0"/>
                </a:endParaRPr>
              </a:p>
              <a:p>
                <a:pPr lvl="1"/>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794" t="-1779" b="-35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258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What do MDs Care About?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4EE5582-3CBD-A7B0-971A-67ECB98E9F7F}"/>
              </a:ext>
            </a:extLst>
          </p:cNvPr>
          <p:cNvPicPr>
            <a:picLocks noChangeAspect="1"/>
          </p:cNvPicPr>
          <p:nvPr/>
        </p:nvPicPr>
        <p:blipFill>
          <a:blip r:embed="rId3"/>
          <a:stretch>
            <a:fillRect/>
          </a:stretch>
        </p:blipFill>
        <p:spPr>
          <a:xfrm>
            <a:off x="210639" y="838199"/>
            <a:ext cx="10925530" cy="4952999"/>
          </a:xfrm>
          <a:prstGeom prst="rect">
            <a:avLst/>
          </a:prstGeom>
        </p:spPr>
      </p:pic>
    </p:spTree>
    <p:extLst>
      <p:ext uri="{BB962C8B-B14F-4D97-AF65-F5344CB8AC3E}">
        <p14:creationId xmlns:p14="http://schemas.microsoft.com/office/powerpoint/2010/main" val="36529645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Simulating Choices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B0557B73-D537-A427-44A6-B81F5A8E24D1}"/>
              </a:ext>
            </a:extLst>
          </p:cNvPr>
          <p:cNvPicPr>
            <a:picLocks noChangeAspect="1"/>
          </p:cNvPicPr>
          <p:nvPr/>
        </p:nvPicPr>
        <p:blipFill>
          <a:blip r:embed="rId3"/>
          <a:stretch>
            <a:fillRect/>
          </a:stretch>
        </p:blipFill>
        <p:spPr>
          <a:xfrm>
            <a:off x="799841" y="967054"/>
            <a:ext cx="6985323" cy="5662346"/>
          </a:xfrm>
          <a:prstGeom prst="rect">
            <a:avLst/>
          </a:prstGeom>
        </p:spPr>
      </p:pic>
    </p:spTree>
    <p:extLst>
      <p:ext uri="{BB962C8B-B14F-4D97-AF65-F5344CB8AC3E}">
        <p14:creationId xmlns:p14="http://schemas.microsoft.com/office/powerpoint/2010/main" val="13754414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15713749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 Limited Dependent Variables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LPM, Logit, </a:t>
            </a:r>
            <a:r>
              <a:rPr lang="en-US" sz="2400" dirty="0" err="1">
                <a:cs typeface="Times New Roman" panose="02020603050405020304" pitchFamily="18" charset="0"/>
              </a:rPr>
              <a:t>Probit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Ordered</a:t>
            </a:r>
            <a:r>
              <a:rPr lang="en-US" sz="2400" dirty="0">
                <a:cs typeface="Times New Roman" panose="02020603050405020304" pitchFamily="18" charset="0"/>
              </a:rPr>
              <a:t>: Poisson, Negative Binomial</a:t>
            </a:r>
          </a:p>
          <a:p>
            <a:r>
              <a:rPr lang="en-US" sz="2400" b="1" dirty="0">
                <a:solidFill>
                  <a:schemeClr val="accent2">
                    <a:lumMod val="75000"/>
                  </a:schemeClr>
                </a:solidFill>
                <a:cs typeface="Times New Roman" panose="02020603050405020304" pitchFamily="18" charset="0"/>
              </a:rPr>
              <a:t>Selection</a:t>
            </a:r>
            <a:r>
              <a:rPr lang="en-US" sz="2400" dirty="0">
                <a:cs typeface="Times New Roman" panose="02020603050405020304" pitchFamily="18" charset="0"/>
              </a:rPr>
              <a:t>: Hurdle Models, </a:t>
            </a:r>
            <a:r>
              <a:rPr lang="en-US" sz="2400" dirty="0" err="1">
                <a:cs typeface="Times New Roman" panose="02020603050405020304" pitchFamily="18" charset="0"/>
              </a:rPr>
              <a:t>Heckit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Choices</a:t>
            </a:r>
            <a:r>
              <a:rPr lang="en-US" sz="2400" dirty="0">
                <a:cs typeface="Times New Roman" panose="02020603050405020304" pitchFamily="18" charset="0"/>
              </a:rPr>
              <a:t>: Multinomial Logit models</a:t>
            </a:r>
          </a:p>
        </p:txBody>
      </p:sp>
      <p:pic>
        <p:nvPicPr>
          <p:cNvPr id="1026" name="Picture 2">
            <a:extLst>
              <a:ext uri="{FF2B5EF4-FFF2-40B4-BE49-F238E27FC236}">
                <a16:creationId xmlns:a16="http://schemas.microsoft.com/office/drawing/2014/main" id="{18958FB8-FFFA-65F5-C8AF-DB09DEF0B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938959"/>
            <a:ext cx="37338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67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Advantages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Useful for count data, but also for</a:t>
            </a:r>
            <a:r>
              <a:rPr lang="en-US" sz="2400" i="1" dirty="0">
                <a:cs typeface="Times New Roman" panose="02020603050405020304" pitchFamily="18" charset="0"/>
              </a:rPr>
              <a:t> any</a:t>
            </a:r>
            <a:r>
              <a:rPr lang="en-US" sz="2400" dirty="0">
                <a:cs typeface="Times New Roman" panose="02020603050405020304" pitchFamily="18" charset="0"/>
              </a:rPr>
              <a:t> case with nonnegative data: </a:t>
            </a:r>
          </a:p>
          <a:p>
            <a:pPr lvl="1"/>
            <a:r>
              <a:rPr lang="en-US" sz="2200" dirty="0">
                <a:cs typeface="Times New Roman" panose="02020603050405020304" pitchFamily="18" charset="0"/>
              </a:rPr>
              <a:t>Don’t need additional assumptions about conditional mean (log-transformed data)</a:t>
            </a:r>
          </a:p>
          <a:p>
            <a:pPr lvl="1"/>
            <a:r>
              <a:rPr lang="en-US" sz="2200" dirty="0">
                <a:cs typeface="Times New Roman" panose="02020603050405020304" pitchFamily="18" charset="0"/>
              </a:rPr>
              <a:t>Natural way to deal with zeros</a:t>
            </a:r>
          </a:p>
          <a:p>
            <a:pPr lvl="1"/>
            <a:r>
              <a:rPr lang="en-US" sz="2200" dirty="0">
                <a:cs typeface="Times New Roman" panose="02020603050405020304" pitchFamily="18" charset="0"/>
              </a:rPr>
              <a:t>Avoids inconsistency when using log-transformed + heteroskedasticity</a:t>
            </a:r>
          </a:p>
          <a:p>
            <a:r>
              <a:rPr lang="en-US" sz="2400" dirty="0">
                <a:cs typeface="Times New Roman" panose="02020603050405020304" pitchFamily="18" charset="0"/>
              </a:rPr>
              <a:t>Not as computationally intensive anymore (</a:t>
            </a:r>
            <a:r>
              <a:rPr lang="en-US" sz="2400" dirty="0" err="1">
                <a:cs typeface="Times New Roman" panose="02020603050405020304" pitchFamily="18" charset="0"/>
              </a:rPr>
              <a:t>ppmlhdfe</a:t>
            </a:r>
            <a:r>
              <a:rPr lang="en-US" sz="2400" dirty="0">
                <a:cs typeface="Times New Roman" panose="02020603050405020304" pitchFamily="18" charset="0"/>
              </a:rPr>
              <a:t> in Stata, glm in R)</a:t>
            </a:r>
          </a:p>
          <a:p>
            <a:r>
              <a:rPr lang="en-US" sz="2400" dirty="0">
                <a:cs typeface="Times New Roman" panose="02020603050405020304" pitchFamily="18" charset="0"/>
              </a:rPr>
              <a:t>Can report marginal effects, or use levels of coefficients as </a:t>
            </a:r>
            <a:r>
              <a:rPr lang="en-US" sz="2400" b="1" dirty="0">
                <a:cs typeface="Times New Roman" panose="02020603050405020304" pitchFamily="18" charset="0"/>
              </a:rPr>
              <a:t>approximate percentage changes </a:t>
            </a:r>
            <a:r>
              <a:rPr lang="en-US" sz="2400" dirty="0">
                <a:cs typeface="Times New Roman" panose="02020603050405020304" pitchFamily="18" charset="0"/>
              </a:rPr>
              <a:t>(similar to a log model).</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36909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One key assumption in a Poisson model is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a:p>
                <a:r>
                  <a:rPr lang="en-US" sz="2400" dirty="0">
                    <a:cs typeface="Times New Roman" panose="02020603050405020304" pitchFamily="18" charset="0"/>
                  </a:rPr>
                  <a:t>Essentially, this tests if you chose the right </a:t>
                </a:r>
                <a:r>
                  <a:rPr lang="en-US" sz="2400" b="1" dirty="0">
                    <a:cs typeface="Times New Roman" panose="02020603050405020304" pitchFamily="18" charset="0"/>
                  </a:rPr>
                  <a:t>link function </a:t>
                </a:r>
              </a:p>
              <a:p>
                <a:r>
                  <a:rPr lang="en-US" sz="2400" dirty="0">
                    <a:cs typeface="Times New Roman" panose="02020603050405020304" pitchFamily="18" charset="0"/>
                  </a:rPr>
                  <a:t>It’s very possible (especially with lots of heterogeneity in your data) that you have </a:t>
                </a:r>
                <a:r>
                  <a:rPr lang="en-US" sz="2400" b="1" dirty="0">
                    <a:cs typeface="Times New Roman" panose="02020603050405020304" pitchFamily="18" charset="0"/>
                  </a:rPr>
                  <a:t>overdispersion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doesn’t affect bias, but does lead to </a:t>
                </a:r>
                <a:r>
                  <a:rPr lang="en-US" sz="2400" b="1" dirty="0">
                    <a:cs typeface="Times New Roman" panose="02020603050405020304" pitchFamily="18" charset="0"/>
                  </a:rPr>
                  <a:t>imprecision </a:t>
                </a:r>
                <a:r>
                  <a:rPr lang="en-US" sz="2400" dirty="0">
                    <a:cs typeface="Times New Roman" panose="02020603050405020304" pitchFamily="18" charset="0"/>
                  </a:rPr>
                  <a:t>in your estimates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r="-183"/>
                </a:stretch>
              </a:blipFill>
            </p:spPr>
            <p:txBody>
              <a:bodyPr/>
              <a:lstStyle/>
              <a:p>
                <a:r>
                  <a:rPr lang="en-US">
                    <a:noFill/>
                  </a:rPr>
                  <a:t> </a:t>
                </a:r>
              </a:p>
            </p:txBody>
          </p:sp>
        </mc:Fallback>
      </mc:AlternateContent>
    </p:spTree>
    <p:extLst>
      <p:ext uri="{BB962C8B-B14F-4D97-AF65-F5344CB8AC3E}">
        <p14:creationId xmlns:p14="http://schemas.microsoft.com/office/powerpoint/2010/main" val="254227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One key assumption in a Poisson model is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a:p>
                <a:r>
                  <a:rPr lang="en-US" sz="2400" dirty="0">
                    <a:cs typeface="Times New Roman" panose="02020603050405020304" pitchFamily="18" charset="0"/>
                  </a:rPr>
                  <a:t>Essentially, this tests if you chose the right </a:t>
                </a:r>
                <a:r>
                  <a:rPr lang="en-US" sz="2400" b="1" dirty="0">
                    <a:cs typeface="Times New Roman" panose="02020603050405020304" pitchFamily="18" charset="0"/>
                  </a:rPr>
                  <a:t>link function </a:t>
                </a:r>
              </a:p>
              <a:p>
                <a:r>
                  <a:rPr lang="en-US" sz="2400" dirty="0">
                    <a:cs typeface="Times New Roman" panose="02020603050405020304" pitchFamily="18" charset="0"/>
                  </a:rPr>
                  <a:t>It’s very possible (especially with lots of heterogeneity in your data) that you have </a:t>
                </a:r>
                <a:r>
                  <a:rPr lang="en-US" sz="2400" b="1" dirty="0">
                    <a:cs typeface="Times New Roman" panose="02020603050405020304" pitchFamily="18" charset="0"/>
                  </a:rPr>
                  <a:t>overdispersion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doesn’t affect bias, but does lead to </a:t>
                </a:r>
                <a:r>
                  <a:rPr lang="en-US" sz="2400" b="1" dirty="0">
                    <a:cs typeface="Times New Roman" panose="02020603050405020304" pitchFamily="18" charset="0"/>
                  </a:rPr>
                  <a:t>imprecision </a:t>
                </a:r>
                <a:r>
                  <a:rPr lang="en-US" sz="2400" dirty="0">
                    <a:cs typeface="Times New Roman" panose="02020603050405020304" pitchFamily="18" charset="0"/>
                  </a:rPr>
                  <a:t>in your estimates</a:t>
                </a:r>
              </a:p>
              <a:p>
                <a:pPr lvl="1"/>
                <a:r>
                  <a:rPr lang="en-US" sz="2400" dirty="0">
                    <a:cs typeface="Times New Roman" panose="02020603050405020304" pitchFamily="18" charset="0"/>
                  </a:rPr>
                  <a:t>Good news: you can test for this in data! </a:t>
                </a:r>
              </a:p>
              <a:p>
                <a:pPr lvl="1"/>
                <a:r>
                  <a:rPr lang="en-US" sz="2400" dirty="0">
                    <a:cs typeface="Times New Roman" panose="02020603050405020304" pitchFamily="18" charset="0"/>
                  </a:rPr>
                  <a:t>Can also adjust your likelihood function with a new variance term</a:t>
                </a:r>
              </a:p>
              <a:p>
                <a:r>
                  <a:rPr lang="en-US" sz="2400" dirty="0">
                    <a:cs typeface="Times New Roman" panose="02020603050405020304" pitchFamily="18" charset="0"/>
                  </a:rPr>
                  <a:t>Most common way to deal with overdispersion: </a:t>
                </a:r>
                <a:r>
                  <a:rPr lang="en-US" sz="2400" b="1" dirty="0">
                    <a:cs typeface="Times New Roman" panose="02020603050405020304" pitchFamily="18" charset="0"/>
                  </a:rPr>
                  <a:t>negative binomial </a:t>
                </a:r>
                <a:r>
                  <a:rPr lang="en-US" sz="2400" dirty="0">
                    <a:cs typeface="Times New Roman" panose="02020603050405020304" pitchFamily="18" charset="0"/>
                  </a:rPr>
                  <a:t>link</a:t>
                </a:r>
              </a:p>
              <a:p>
                <a:pPr lvl="1"/>
                <a:r>
                  <a:rPr lang="en-US" sz="2400" dirty="0">
                    <a:cs typeface="Times New Roman" panose="02020603050405020304" pitchFamily="18" charset="0"/>
                  </a:rPr>
                  <a:t>Just changes link function slightly, can accommodate over/under dispersion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r="-18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621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C626BF-B5BE-4A42-CA68-E242EA6ED788}"/>
              </a:ext>
            </a:extLst>
          </p:cNvPr>
          <p:cNvPicPr>
            <a:picLocks noChangeAspect="1"/>
          </p:cNvPicPr>
          <p:nvPr/>
        </p:nvPicPr>
        <p:blipFill>
          <a:blip r:embed="rId4"/>
          <a:stretch>
            <a:fillRect/>
          </a:stretch>
        </p:blipFill>
        <p:spPr>
          <a:xfrm>
            <a:off x="642730" y="909166"/>
            <a:ext cx="6935221" cy="5796433"/>
          </a:xfrm>
          <a:prstGeom prst="rect">
            <a:avLst/>
          </a:prstGeom>
        </p:spPr>
      </p:pic>
    </p:spTree>
    <p:extLst>
      <p:ext uri="{BB962C8B-B14F-4D97-AF65-F5344CB8AC3E}">
        <p14:creationId xmlns:p14="http://schemas.microsoft.com/office/powerpoint/2010/main" val="1286532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p:txBody>
      </p:sp>
    </p:spTree>
    <p:extLst>
      <p:ext uri="{BB962C8B-B14F-4D97-AF65-F5344CB8AC3E}">
        <p14:creationId xmlns:p14="http://schemas.microsoft.com/office/powerpoint/2010/main" val="3081145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a:t>
            </a:r>
          </a:p>
          <a:p>
            <a:pPr marL="731520" lvl="1" indent="-457200">
              <a:buAutoNum type="arabicPeriod"/>
            </a:pPr>
            <a:r>
              <a:rPr lang="en-US" sz="2200" dirty="0">
                <a:cs typeface="Times New Roman" panose="02020603050405020304" pitchFamily="18" charset="0"/>
              </a:rPr>
              <a:t>Perceived access to care</a:t>
            </a:r>
          </a:p>
          <a:p>
            <a:pPr marL="731520" lvl="1" indent="-457200">
              <a:buAutoNum type="arabicPeriod"/>
            </a:pPr>
            <a:r>
              <a:rPr lang="en-US" sz="2200" dirty="0">
                <a:cs typeface="Times New Roman" panose="02020603050405020304" pitchFamily="18" charset="0"/>
              </a:rPr>
              <a:t>Health care utilization</a:t>
            </a:r>
          </a:p>
          <a:p>
            <a:pPr marL="731520" lvl="1" indent="-457200">
              <a:buAutoNum type="arabicPeriod"/>
            </a:pPr>
            <a:r>
              <a:rPr lang="en-US" sz="2200" dirty="0">
                <a:cs typeface="Times New Roman" panose="02020603050405020304" pitchFamily="18" charset="0"/>
              </a:rPr>
              <a:t>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p:txBody>
      </p:sp>
    </p:spTree>
    <p:extLst>
      <p:ext uri="{BB962C8B-B14F-4D97-AF65-F5344CB8AC3E}">
        <p14:creationId xmlns:p14="http://schemas.microsoft.com/office/powerpoint/2010/main" val="304138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perceived access to care, health care utilization and 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Data: household surveys + administrative zip code level mortality data</a:t>
            </a:r>
          </a:p>
          <a:p>
            <a:pPr lvl="1"/>
            <a:r>
              <a:rPr lang="en-US" sz="2200" dirty="0">
                <a:cs typeface="Times New Roman" panose="02020603050405020304" pitchFamily="18" charset="0"/>
              </a:rPr>
              <a:t>How useful is this? What would be better?</a:t>
            </a:r>
          </a:p>
        </p:txBody>
      </p:sp>
    </p:spTree>
    <p:extLst>
      <p:ext uri="{BB962C8B-B14F-4D97-AF65-F5344CB8AC3E}">
        <p14:creationId xmlns:p14="http://schemas.microsoft.com/office/powerpoint/2010/main" val="1783553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perceived access to care, health care utilization and 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Data: household surveys + administrative zip code level mortality data</a:t>
            </a:r>
          </a:p>
          <a:p>
            <a:pPr lvl="1"/>
            <a:r>
              <a:rPr lang="en-US" sz="2200" dirty="0">
                <a:cs typeface="Times New Roman" panose="02020603050405020304" pitchFamily="18" charset="0"/>
              </a:rPr>
              <a:t>How useful is this? What would be better?</a:t>
            </a:r>
          </a:p>
          <a:p>
            <a:r>
              <a:rPr lang="en-US" sz="2400" dirty="0">
                <a:cs typeface="Times New Roman" panose="02020603050405020304" pitchFamily="18" charset="0"/>
              </a:rPr>
              <a:t>Methods: What exogeneity assumption are they resting on?</a:t>
            </a:r>
          </a:p>
          <a:p>
            <a:pPr lvl="1"/>
            <a:r>
              <a:rPr lang="en-US" sz="2200" dirty="0">
                <a:cs typeface="Times New Roman" panose="02020603050405020304" pitchFamily="18" charset="0"/>
              </a:rPr>
              <a:t>Do they have a control group? Who? </a:t>
            </a:r>
          </a:p>
        </p:txBody>
      </p:sp>
    </p:spTree>
    <p:extLst>
      <p:ext uri="{BB962C8B-B14F-4D97-AF65-F5344CB8AC3E}">
        <p14:creationId xmlns:p14="http://schemas.microsoft.com/office/powerpoint/2010/main" val="372833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r>
                  <a:rPr lang="en-US" sz="2400" b="1" dirty="0">
                    <a:cs typeface="Times New Roman" panose="02020603050405020304" pitchFamily="18" charset="0"/>
                  </a:rPr>
                  <a:t>Binary</a:t>
                </a:r>
                <a:r>
                  <a:rPr lang="en-US" sz="2400" dirty="0">
                    <a:cs typeface="Times New Roman" panose="02020603050405020304" pitchFamily="18" charset="0"/>
                  </a:rPr>
                  <a:t>: Whether or not someone receives a treatment</a:t>
                </a:r>
              </a:p>
              <a:p>
                <a:r>
                  <a:rPr lang="en-US" sz="2400" b="1" dirty="0">
                    <a:solidFill>
                      <a:srgbClr val="FF0000"/>
                    </a:solidFill>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r>
                  <a:rPr lang="en-US" sz="2400" b="1" dirty="0">
                    <a:cs typeface="Times New Roman" panose="02020603050405020304" pitchFamily="18" charset="0"/>
                  </a:rPr>
                  <a:t>Truncated</a:t>
                </a:r>
                <a:r>
                  <a:rPr lang="en-US" sz="2400" dirty="0">
                    <a:cs typeface="Times New Roman" panose="02020603050405020304" pitchFamily="18" charset="0"/>
                  </a:rPr>
                  <a:t>: Data has a “hard limit” at a certain value</a:t>
                </a:r>
              </a:p>
              <a:p>
                <a:pPr lvl="1"/>
                <a:r>
                  <a:rPr lang="en-US" sz="2400" dirty="0">
                    <a:solidFill>
                      <a:schemeClr val="tx1"/>
                    </a:solidFill>
                    <a:cs typeface="Times New Roman" panose="02020603050405020304" pitchFamily="18" charset="0"/>
                  </a:rPr>
                  <a:t>Can be natural (no negative income) or imposed (top-coded spending)</a:t>
                </a:r>
              </a:p>
              <a:p>
                <a:r>
                  <a:rPr lang="en-US" sz="2400" b="1" dirty="0">
                    <a:cs typeface="Times New Roman" panose="02020603050405020304" pitchFamily="18" charset="0"/>
                  </a:rPr>
                  <a:t>Selection</a:t>
                </a:r>
                <a:r>
                  <a:rPr lang="en-US" sz="2400" dirty="0">
                    <a:cs typeface="Times New Roman" panose="02020603050405020304" pitchFamily="18" charset="0"/>
                  </a:rPr>
                  <a:t>: Outcome is observed only if a condition is met</a:t>
                </a:r>
              </a:p>
              <a:p>
                <a:pPr lvl="1"/>
                <a:r>
                  <a:rPr lang="en-US" sz="2400" dirty="0">
                    <a:cs typeface="Times New Roman" panose="02020603050405020304" pitchFamily="18" charset="0"/>
                  </a:rPr>
                  <a:t>Example: diabetes risk observed only if a patient comes in</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 </m:t>
                      </m:r>
                      <m:d>
                        <m:dPr>
                          <m:begChr m:val="{"/>
                          <m:endChr m:val=""/>
                          <m:ctrlPr>
                            <a:rPr lang="en-US" sz="2400" b="0" i="1" smtClean="0">
                              <a:latin typeface="Cambria Math" panose="02040503050406030204" pitchFamily="18" charset="0"/>
                              <a:cs typeface="Times New Roman" panose="02020603050405020304" pitchFamily="18" charset="0"/>
                            </a:rPr>
                          </m:ctrlPr>
                        </m:dPr>
                        <m:e>
                          <m:eqArr>
                            <m:eqArrPr>
                              <m:ctrlPr>
                                <a:rPr lang="en-US" sz="2400" b="0" i="1" smtClean="0">
                                  <a:latin typeface="Cambria Math" panose="02040503050406030204" pitchFamily="18" charset="0"/>
                                  <a:cs typeface="Times New Roman" panose="02020603050405020304" pitchFamily="18" charset="0"/>
                                </a:rPr>
                              </m:ctrlPr>
                            </m:eqArr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 </m:t>
                                  </m:r>
                                </m:sub>
                              </m:sSub>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e>
                              <m:r>
                                <a:rPr lang="en-US" sz="2400" b="0" i="1" smtClean="0">
                                  <a:latin typeface="Cambria Math" panose="02040503050406030204" pitchFamily="18" charset="0"/>
                                  <a:cs typeface="Times New Roman" panose="02020603050405020304" pitchFamily="18" charset="0"/>
                                </a:rPr>
                                <m:t>0 </m:t>
                              </m:r>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eqArr>
                        </m:e>
                      </m:d>
                    </m:oMath>
                  </m:oMathPara>
                </a14:m>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 handy resource: </a:t>
                </a:r>
                <a:r>
                  <a:rPr lang="en-US" sz="2400" dirty="0">
                    <a:cs typeface="Times New Roman" panose="02020603050405020304" pitchFamily="18" charset="0"/>
                    <a:hlinkClick r:id="rId3"/>
                  </a:rPr>
                  <a:t>https://bookdown.org/sarahwerth2024/CategoricalBook/multinomial-logit-regression-r.html#running-a-mlr-in-r</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426" t="-1305" b="-5457"/>
                </a:stretch>
              </a:blipFill>
            </p:spPr>
            <p:txBody>
              <a:bodyPr/>
              <a:lstStyle/>
              <a:p>
                <a:r>
                  <a:rPr lang="en-CA">
                    <a:noFill/>
                  </a:rPr>
                  <a:t> </a:t>
                </a:r>
              </a:p>
            </p:txBody>
          </p:sp>
        </mc:Fallback>
      </mc:AlternateContent>
    </p:spTree>
    <p:extLst>
      <p:ext uri="{BB962C8B-B14F-4D97-AF65-F5344CB8AC3E}">
        <p14:creationId xmlns:p14="http://schemas.microsoft.com/office/powerpoint/2010/main" val="98194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0AEF109-A331-86E3-6C4E-58643AF7D8B4}"/>
              </a:ext>
            </a:extLst>
          </p:cNvPr>
          <p:cNvPicPr>
            <a:picLocks noChangeAspect="1"/>
          </p:cNvPicPr>
          <p:nvPr/>
        </p:nvPicPr>
        <p:blipFill>
          <a:blip r:embed="rId3"/>
          <a:stretch>
            <a:fillRect/>
          </a:stretch>
        </p:blipFill>
        <p:spPr>
          <a:xfrm>
            <a:off x="665686" y="1219200"/>
            <a:ext cx="10327228" cy="5141388"/>
          </a:xfrm>
          <a:prstGeom prst="rect">
            <a:avLst/>
          </a:prstGeom>
        </p:spPr>
      </p:pic>
    </p:spTree>
    <p:extLst>
      <p:ext uri="{BB962C8B-B14F-4D97-AF65-F5344CB8AC3E}">
        <p14:creationId xmlns:p14="http://schemas.microsoft.com/office/powerpoint/2010/main" val="2819438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Linear Probability Models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D8A28756-B9C4-BEFA-CD3E-5102A04A4397}"/>
              </a:ext>
            </a:extLst>
          </p:cNvPr>
          <p:cNvPicPr>
            <a:picLocks noChangeAspect="1"/>
          </p:cNvPicPr>
          <p:nvPr/>
        </p:nvPicPr>
        <p:blipFill>
          <a:blip r:embed="rId3"/>
          <a:stretch>
            <a:fillRect/>
          </a:stretch>
        </p:blipFill>
        <p:spPr>
          <a:xfrm>
            <a:off x="609600" y="855525"/>
            <a:ext cx="9000000" cy="3264580"/>
          </a:xfrm>
          <a:prstGeom prst="rect">
            <a:avLst/>
          </a:prstGeom>
        </p:spPr>
      </p:pic>
      <p:pic>
        <p:nvPicPr>
          <p:cNvPr id="8" name="Picture 7">
            <a:extLst>
              <a:ext uri="{FF2B5EF4-FFF2-40B4-BE49-F238E27FC236}">
                <a16:creationId xmlns:a16="http://schemas.microsoft.com/office/drawing/2014/main" id="{5950D5DE-497B-034D-A43E-1FB0EB97852F}"/>
              </a:ext>
            </a:extLst>
          </p:cNvPr>
          <p:cNvPicPr>
            <a:picLocks noChangeAspect="1"/>
          </p:cNvPicPr>
          <p:nvPr/>
        </p:nvPicPr>
        <p:blipFill>
          <a:blip r:embed="rId4"/>
          <a:stretch>
            <a:fillRect/>
          </a:stretch>
        </p:blipFill>
        <p:spPr>
          <a:xfrm>
            <a:off x="601200" y="3649175"/>
            <a:ext cx="9000000" cy="3361225"/>
          </a:xfrm>
          <a:prstGeom prst="rect">
            <a:avLst/>
          </a:prstGeom>
        </p:spPr>
      </p:pic>
    </p:spTree>
    <p:extLst>
      <p:ext uri="{BB962C8B-B14F-4D97-AF65-F5344CB8AC3E}">
        <p14:creationId xmlns:p14="http://schemas.microsoft.com/office/powerpoint/2010/main" val="308871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results: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B46438B3-898A-A613-F9A4-8F4FEB51D09F}"/>
              </a:ext>
            </a:extLst>
          </p:cNvPr>
          <p:cNvPicPr>
            <a:picLocks noChangeAspect="1"/>
          </p:cNvPicPr>
          <p:nvPr/>
        </p:nvPicPr>
        <p:blipFill>
          <a:blip r:embed="rId3"/>
          <a:stretch>
            <a:fillRect/>
          </a:stretch>
        </p:blipFill>
        <p:spPr>
          <a:xfrm>
            <a:off x="228600" y="962230"/>
            <a:ext cx="11050351" cy="4295569"/>
          </a:xfrm>
          <a:prstGeom prst="rect">
            <a:avLst/>
          </a:prstGeom>
        </p:spPr>
      </p:pic>
    </p:spTree>
    <p:extLst>
      <p:ext uri="{BB962C8B-B14F-4D97-AF65-F5344CB8AC3E}">
        <p14:creationId xmlns:p14="http://schemas.microsoft.com/office/powerpoint/2010/main" val="1708771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results: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65FBAE5-6EBA-3BE8-1BB4-D93DDFCD848E}"/>
              </a:ext>
            </a:extLst>
          </p:cNvPr>
          <p:cNvPicPr>
            <a:picLocks noChangeAspect="1"/>
          </p:cNvPicPr>
          <p:nvPr/>
        </p:nvPicPr>
        <p:blipFill>
          <a:blip r:embed="rId3"/>
          <a:stretch>
            <a:fillRect/>
          </a:stretch>
        </p:blipFill>
        <p:spPr>
          <a:xfrm>
            <a:off x="228600" y="925788"/>
            <a:ext cx="10290643" cy="5703612"/>
          </a:xfrm>
          <a:prstGeom prst="rect">
            <a:avLst/>
          </a:prstGeom>
        </p:spPr>
      </p:pic>
    </p:spTree>
    <p:extLst>
      <p:ext uri="{BB962C8B-B14F-4D97-AF65-F5344CB8AC3E}">
        <p14:creationId xmlns:p14="http://schemas.microsoft.com/office/powerpoint/2010/main" val="963454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2585678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Identification </a:t>
            </a:r>
            <a:br>
              <a:rPr lang="en-US" dirty="0"/>
            </a:br>
            <a:r>
              <a:rPr lang="en-US" sz="6000" dirty="0"/>
              <a:t>and Alternate Approaches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86993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Let’s (again) define identification more formally here</a:t>
                </a:r>
              </a:p>
              <a:p>
                <a:r>
                  <a:rPr lang="en-US" sz="2400" dirty="0">
                    <a:cs typeface="Times New Roman" panose="02020603050405020304" pitchFamily="18" charset="0"/>
                  </a:rPr>
                  <a:t>A parameter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(causal effect; treatment effect; etc.) is </a:t>
                </a:r>
                <a:r>
                  <a:rPr lang="en-US" sz="2400" b="1" u="sng" dirty="0">
                    <a:cs typeface="Times New Roman" panose="02020603050405020304" pitchFamily="18" charset="0"/>
                  </a:rPr>
                  <a:t>identified </a:t>
                </a:r>
                <a:r>
                  <a:rPr lang="en-US" sz="2400" dirty="0">
                    <a:cs typeface="Times New Roman" panose="02020603050405020304" pitchFamily="18" charset="0"/>
                  </a:rPr>
                  <a:t>if there is a one-to-one mapping between the data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a:t>
                </a:r>
              </a:p>
              <a:p>
                <a:pPr lvl="1"/>
                <a:r>
                  <a:rPr lang="en-US" sz="2200" dirty="0">
                    <a:cs typeface="Times New Roman" panose="02020603050405020304" pitchFamily="18" charset="0"/>
                  </a:rPr>
                  <a:t>Given enough exclusion restrictions or functional form assumptions, you can invert the data to exactly recover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endParaRPr lang="en-US" sz="2200" dirty="0">
                  <a:cs typeface="Times New Roman" panose="02020603050405020304" pitchFamily="18" charset="0"/>
                </a:endParaRPr>
              </a:p>
              <a:p>
                <a:pPr lvl="1"/>
                <a:r>
                  <a:rPr lang="en-US" sz="2200" dirty="0">
                    <a:cs typeface="Times New Roman" panose="02020603050405020304" pitchFamily="18" charset="0"/>
                  </a:rPr>
                  <a:t>In a linear regression, this is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r>
                          <a:rPr lang="en-US" sz="2200" b="0" i="1" smtClean="0">
                            <a:latin typeface="Cambria Math" panose="02040503050406030204" pitchFamily="18" charset="0"/>
                            <a:cs typeface="Times New Roman" panose="02020603050405020304" pitchFamily="18" charset="0"/>
                          </a:rPr>
                          <m:t>−1</m:t>
                        </m:r>
                      </m:sup>
                    </m:sSup>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𝑌</m:t>
                        </m:r>
                      </m:e>
                    </m:d>
                  </m:oMath>
                </a14:m>
                <a:r>
                  <a:rPr lang="en-US" sz="2200" dirty="0">
                    <a:cs typeface="Times New Roman" panose="02020603050405020304" pitchFamily="18" charset="0"/>
                  </a:rPr>
                  <a:t>, where we can show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r>
                  <a:rPr lang="en-US" sz="2200" dirty="0">
                    <a:cs typeface="Times New Roman" panose="02020603050405020304" pitchFamily="18" charset="0"/>
                  </a:rPr>
                  <a:t> is unbiased and consistently identified given the correct assumptions (which are?). </a:t>
                </a:r>
              </a:p>
              <a:p>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415" t="-1305"/>
                </a:stretch>
              </a:blipFill>
            </p:spPr>
            <p:txBody>
              <a:bodyPr/>
              <a:lstStyle/>
              <a:p>
                <a:r>
                  <a:rPr lang="en-US">
                    <a:noFill/>
                  </a:rPr>
                  <a:t> </a:t>
                </a:r>
              </a:p>
            </p:txBody>
          </p:sp>
        </mc:Fallback>
      </mc:AlternateContent>
    </p:spTree>
    <p:extLst>
      <p:ext uri="{BB962C8B-B14F-4D97-AF65-F5344CB8AC3E}">
        <p14:creationId xmlns:p14="http://schemas.microsoft.com/office/powerpoint/2010/main" val="4283588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Let’s (again) define identification more formally here</a:t>
                </a:r>
              </a:p>
              <a:p>
                <a:r>
                  <a:rPr lang="en-US" sz="2400" dirty="0">
                    <a:cs typeface="Times New Roman" panose="02020603050405020304" pitchFamily="18" charset="0"/>
                  </a:rPr>
                  <a:t>A parameter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(causal effect; treatment effect; etc.) is </a:t>
                </a:r>
                <a:r>
                  <a:rPr lang="en-US" sz="2400" b="1" u="sng" dirty="0">
                    <a:cs typeface="Times New Roman" panose="02020603050405020304" pitchFamily="18" charset="0"/>
                  </a:rPr>
                  <a:t>identified </a:t>
                </a:r>
                <a:r>
                  <a:rPr lang="en-US" sz="2400" dirty="0">
                    <a:cs typeface="Times New Roman" panose="02020603050405020304" pitchFamily="18" charset="0"/>
                  </a:rPr>
                  <a:t>if there is a one-to-one mapping between the data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a:t>
                </a:r>
              </a:p>
              <a:p>
                <a:pPr lvl="1"/>
                <a:r>
                  <a:rPr lang="en-US" sz="2200" dirty="0">
                    <a:cs typeface="Times New Roman" panose="02020603050405020304" pitchFamily="18" charset="0"/>
                  </a:rPr>
                  <a:t>Given enough exclusion restrictions or functional form assumptions, you can invert the data to exactly recover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endParaRPr lang="en-US" sz="2200" dirty="0">
                  <a:cs typeface="Times New Roman" panose="02020603050405020304" pitchFamily="18" charset="0"/>
                </a:endParaRPr>
              </a:p>
              <a:p>
                <a:pPr lvl="1"/>
                <a:r>
                  <a:rPr lang="en-US" sz="2200" dirty="0">
                    <a:cs typeface="Times New Roman" panose="02020603050405020304" pitchFamily="18" charset="0"/>
                  </a:rPr>
                  <a:t>In a linear regression, this is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r>
                          <a:rPr lang="en-US" sz="2200" b="0" i="1" smtClean="0">
                            <a:latin typeface="Cambria Math" panose="02040503050406030204" pitchFamily="18" charset="0"/>
                            <a:cs typeface="Times New Roman" panose="02020603050405020304" pitchFamily="18" charset="0"/>
                          </a:rPr>
                          <m:t>−1</m:t>
                        </m:r>
                      </m:sup>
                    </m:sSup>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𝑌</m:t>
                        </m:r>
                      </m:e>
                    </m:d>
                  </m:oMath>
                </a14:m>
                <a:r>
                  <a:rPr lang="en-US" sz="2200" dirty="0">
                    <a:cs typeface="Times New Roman" panose="02020603050405020304" pitchFamily="18" charset="0"/>
                  </a:rPr>
                  <a:t>, where we can show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r>
                  <a:rPr lang="en-US" sz="2200" dirty="0">
                    <a:cs typeface="Times New Roman" panose="02020603050405020304" pitchFamily="18" charset="0"/>
                  </a:rPr>
                  <a:t> is unbiased and consistently identified given the correct assumptions (which are?). </a:t>
                </a:r>
              </a:p>
              <a:p>
                <a:pPr marL="0" indent="0">
                  <a:buNone/>
                </a:pPr>
                <a:r>
                  <a:rPr lang="en-US" sz="2400" dirty="0">
                    <a:cs typeface="Times New Roman" panose="02020603050405020304" pitchFamily="18" charset="0"/>
                  </a:rPr>
                  <a:t>Some assumptions here are </a:t>
                </a:r>
                <a:r>
                  <a:rPr lang="en-US" sz="2400" b="1" dirty="0">
                    <a:solidFill>
                      <a:schemeClr val="accent2">
                        <a:lumMod val="75000"/>
                      </a:schemeClr>
                    </a:solidFill>
                    <a:cs typeface="Times New Roman" panose="02020603050405020304" pitchFamily="18" charset="0"/>
                  </a:rPr>
                  <a:t>testable</a:t>
                </a:r>
                <a:r>
                  <a:rPr lang="en-US" sz="2400" b="1" dirty="0">
                    <a:cs typeface="Times New Roman" panose="02020603050405020304" pitchFamily="18" charset="0"/>
                  </a:rPr>
                  <a:t> </a:t>
                </a:r>
                <a:r>
                  <a:rPr lang="en-US" sz="2400" dirty="0">
                    <a:cs typeface="Times New Roman" panose="02020603050405020304" pitchFamily="18" charset="0"/>
                  </a:rPr>
                  <a:t>and others are </a:t>
                </a:r>
                <a:r>
                  <a:rPr lang="en-US" sz="2400" b="1" dirty="0">
                    <a:solidFill>
                      <a:schemeClr val="accent5">
                        <a:lumMod val="75000"/>
                      </a:schemeClr>
                    </a:solidFill>
                    <a:cs typeface="Times New Roman" panose="02020603050405020304" pitchFamily="18" charset="0"/>
                  </a:rPr>
                  <a:t>untestable</a:t>
                </a:r>
                <a:endParaRPr lang="en-US" sz="2400" dirty="0">
                  <a:solidFill>
                    <a:schemeClr val="accent5">
                      <a:lumMod val="75000"/>
                    </a:schemeClr>
                  </a:solidFill>
                  <a:cs typeface="Times New Roman" panose="02020603050405020304" pitchFamily="18" charset="0"/>
                </a:endParaRPr>
              </a:p>
              <a:p>
                <a:r>
                  <a:rPr lang="en-US" sz="2400" dirty="0">
                    <a:cs typeface="Times New Roman" panose="02020603050405020304" pitchFamily="18" charset="0"/>
                  </a:rPr>
                  <a:t>For example, you can write down an equation and test for statistical significance of a first stage</a:t>
                </a:r>
              </a:p>
              <a:p>
                <a:r>
                  <a:rPr lang="en-US" sz="2400" dirty="0">
                    <a:cs typeface="Times New Roman" panose="02020603050405020304" pitchFamily="18" charset="0"/>
                  </a:rPr>
                  <a:t>But you can’t test for omitted variable bias!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r="-1422"/>
                </a:stretch>
              </a:blipFill>
            </p:spPr>
            <p:txBody>
              <a:bodyPr/>
              <a:lstStyle/>
              <a:p>
                <a:r>
                  <a:rPr lang="en-US">
                    <a:noFill/>
                  </a:rPr>
                  <a:t> </a:t>
                </a:r>
              </a:p>
            </p:txBody>
          </p:sp>
        </mc:Fallback>
      </mc:AlternateContent>
    </p:spTree>
    <p:extLst>
      <p:ext uri="{BB962C8B-B14F-4D97-AF65-F5344CB8AC3E}">
        <p14:creationId xmlns:p14="http://schemas.microsoft.com/office/powerpoint/2010/main" val="3999573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247" y="-304800"/>
            <a:ext cx="10440153" cy="1325562"/>
          </a:xfrm>
        </p:spPr>
        <p:txBody>
          <a:bodyPr>
            <a:normAutofit/>
          </a:bodyPr>
          <a:lstStyle/>
          <a:p>
            <a:r>
              <a:rPr lang="en-US" dirty="0">
                <a:cs typeface="Times New Roman" panose="02020603050405020304" pitchFamily="18" charset="0"/>
              </a:rPr>
              <a:t>Example: Linear Regression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1" y="1020762"/>
                <a:ext cx="10210800" cy="5159375"/>
              </a:xfrm>
            </p:spPr>
            <p:txBody>
              <a:bodyPr>
                <a:normAutofit/>
              </a:bodyPr>
              <a:lstStyle/>
              <a:p>
                <a:pPr marL="0" indent="0">
                  <a:buNone/>
                </a:pPr>
                <a:r>
                  <a:rPr lang="en-US" sz="2800" dirty="0">
                    <a:cs typeface="Times New Roman" panose="02020603050405020304" pitchFamily="18" charset="0"/>
                  </a:rPr>
                  <a:t>Suppose that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𝜃</m:t>
                    </m:r>
                  </m:oMath>
                </a14:m>
                <a:r>
                  <a:rPr lang="en-US" sz="2600" dirty="0">
                    <a:cs typeface="Times New Roman" panose="02020603050405020304" pitchFamily="18" charset="0"/>
                  </a:rPr>
                  <a:t> are regression coefficients: </a:t>
                </a:r>
              </a:p>
              <a:p>
                <a:pPr marL="0" indent="0" algn="ctr">
                  <a:buNone/>
                </a:pPr>
                <a14:m>
                  <m:oMath xmlns:m="http://schemas.openxmlformats.org/officeDocument/2006/math">
                    <m:r>
                      <a:rPr lang="en-US" sz="2600" b="0" i="1" smtClean="0">
                        <a:latin typeface="Cambria Math" panose="02040503050406030204" pitchFamily="18" charset="0"/>
                        <a:cs typeface="Times New Roman" panose="02020603050405020304" pitchFamily="18" charset="0"/>
                      </a:rPr>
                      <m:t>𝑌</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𝑋</m:t>
                        </m:r>
                      </m:e>
                      <m:sup>
                        <m:r>
                          <a:rPr lang="en-US" sz="2600" b="0" i="1" smtClean="0">
                            <a:latin typeface="Cambria Math" panose="02040503050406030204" pitchFamily="18" charset="0"/>
                            <a:cs typeface="Times New Roman" panose="02020603050405020304" pitchFamily="18" charset="0"/>
                          </a:rPr>
                          <m:t>′</m:t>
                        </m:r>
                      </m:sup>
                    </m:sSup>
                    <m:r>
                      <a:rPr lang="en-US" sz="2600" b="0" i="1" smtClean="0">
                        <a:latin typeface="Cambria Math" panose="02040503050406030204" pitchFamily="18" charset="0"/>
                        <a:cs typeface="Times New Roman" panose="02020603050405020304" pitchFamily="18" charset="0"/>
                      </a:rPr>
                      <m:t>𝜃</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 </a:t>
                </a:r>
              </a:p>
              <a:p>
                <a:pPr marL="0" indent="0">
                  <a:buNone/>
                </a:pPr>
                <a:r>
                  <a:rPr lang="en-US" sz="2600" dirty="0">
                    <a:cs typeface="Times New Roman" panose="02020603050405020304" pitchFamily="18" charset="0"/>
                  </a:rPr>
                  <a:t>What do we need from data to</a:t>
                </a:r>
                <a:r>
                  <a:rPr lang="en-US" sz="2600" b="1" dirty="0">
                    <a:cs typeface="Times New Roman" panose="02020603050405020304" pitchFamily="18" charset="0"/>
                  </a:rPr>
                  <a:t> (point)</a:t>
                </a:r>
                <a:r>
                  <a:rPr lang="en-US" sz="2600" dirty="0">
                    <a:cs typeface="Times New Roman" panose="02020603050405020304" pitchFamily="18" charset="0"/>
                  </a:rPr>
                  <a:t> </a:t>
                </a:r>
                <a:r>
                  <a:rPr lang="en-US" sz="2600" b="1" dirty="0">
                    <a:cs typeface="Times New Roman" panose="02020603050405020304" pitchFamily="18" charset="0"/>
                  </a:rPr>
                  <a:t>identify</a:t>
                </a:r>
                <a:r>
                  <a:rPr lang="en-US" sz="2600" dirty="0">
                    <a:cs typeface="Times New Roman" panose="02020603050405020304" pitchFamily="18" charset="0"/>
                  </a:rPr>
                  <a:t> these coefficients?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cs typeface="Times New Roman" panose="02020603050405020304" pitchFamily="18" charset="0"/>
                        </a:rPr>
                        <m:t>𝜙</m:t>
                      </m:r>
                      <m:r>
                        <a:rPr lang="en-US" sz="2600" b="0" i="0" smtClean="0">
                          <a:latin typeface="Cambria Math" panose="02040503050406030204" pitchFamily="18" charset="0"/>
                          <a:cs typeface="Times New Roman" panose="02020603050405020304" pitchFamily="18" charset="0"/>
                        </a:rPr>
                        <m:t>:</m:t>
                      </m:r>
                      <m:r>
                        <m:rPr>
                          <m:sty m:val="p"/>
                        </m:rPr>
                        <a:rPr lang="en-US" sz="2600" b="0" i="0" smtClean="0">
                          <a:latin typeface="Cambria Math" panose="02040503050406030204" pitchFamily="18" charset="0"/>
                          <a:cs typeface="Times New Roman" panose="02020603050405020304" pitchFamily="18" charset="0"/>
                        </a:rPr>
                        <m:t>first</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and</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second</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moments</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of</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X</m:t>
                      </m:r>
                      <m:r>
                        <a:rPr lang="en-US" sz="2600" b="0" i="0" smtClean="0">
                          <a:latin typeface="Cambria Math" panose="02040503050406030204" pitchFamily="18" charset="0"/>
                          <a:cs typeface="Times New Roman" panose="02020603050405020304" pitchFamily="18" charset="0"/>
                        </a:rPr>
                        <m:t>,</m:t>
                      </m:r>
                      <m:r>
                        <m:rPr>
                          <m:sty m:val="p"/>
                        </m:rPr>
                        <a:rPr lang="en-US" sz="2600" b="0" i="0" smtClean="0">
                          <a:latin typeface="Cambria Math" panose="02040503050406030204" pitchFamily="18" charset="0"/>
                          <a:cs typeface="Times New Roman" panose="02020603050405020304" pitchFamily="18" charset="0"/>
                        </a:rPr>
                        <m:t>Y</m:t>
                      </m:r>
                      <m:r>
                        <a:rPr lang="en-US" sz="2600" b="0" i="0" smtClean="0">
                          <a:latin typeface="Cambria Math" panose="02040503050406030204" pitchFamily="18" charset="0"/>
                          <a:cs typeface="Times New Roman" panose="02020603050405020304" pitchFamily="18" charset="0"/>
                        </a:rPr>
                        <m:t>)</m:t>
                      </m:r>
                    </m:oMath>
                  </m:oMathPara>
                </a14:m>
                <a:endParaRPr lang="en-US" sz="2600" dirty="0">
                  <a:cs typeface="Times New Roman" panose="02020603050405020304" pitchFamily="18" charset="0"/>
                </a:endParaRPr>
              </a:p>
              <a:p>
                <a:r>
                  <a:rPr lang="en-US" sz="2600" dirty="0">
                    <a:cs typeface="Times New Roman" panose="02020603050405020304" pitchFamily="18" charset="0"/>
                  </a:rPr>
                  <a:t>Consider only data-generating processes where:</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r>
                  <a:rPr lang="en-US" sz="2400" dirty="0">
                    <a:cs typeface="Times New Roman" panose="02020603050405020304" pitchFamily="18" charset="0"/>
                  </a:rPr>
                  <a:t> </a:t>
                </a:r>
                <a:r>
                  <a:rPr lang="en-US" sz="2400" b="1" dirty="0">
                    <a:solidFill>
                      <a:srgbClr val="FF0000"/>
                    </a:solidFill>
                    <a:cs typeface="Times New Roman" panose="02020603050405020304" pitchFamily="18" charset="0"/>
                  </a:rPr>
                  <a:t>(model specification)</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b="0" dirty="0">
                    <a:cs typeface="Times New Roman" panose="02020603050405020304" pitchFamily="18" charset="0"/>
                  </a:rPr>
                  <a:t> </a:t>
                </a:r>
                <a:r>
                  <a:rPr lang="en-US" sz="2400" b="1" dirty="0">
                    <a:solidFill>
                      <a:srgbClr val="FF0000"/>
                    </a:solidFill>
                    <a:cs typeface="Times New Roman" panose="02020603050405020304" pitchFamily="18" charset="0"/>
                  </a:rPr>
                  <a:t>(orthogonality; causality)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nonsingular </a:t>
                </a:r>
                <a:r>
                  <a:rPr lang="en-US" sz="2400" b="1" dirty="0">
                    <a:solidFill>
                      <a:srgbClr val="FF0000"/>
                    </a:solidFill>
                    <a:cs typeface="Times New Roman" panose="02020603050405020304" pitchFamily="18" charset="0"/>
                  </a:rPr>
                  <a:t>(uniqueness)</a:t>
                </a:r>
                <a:endParaRPr lang="en-US" sz="2400" dirty="0">
                  <a:solidFill>
                    <a:srgbClr val="FF0000"/>
                  </a:solidFill>
                  <a:cs typeface="Times New Roman" panose="02020603050405020304" pitchFamily="18" charset="0"/>
                </a:endParaRPr>
              </a:p>
              <a:p>
                <a:r>
                  <a:rPr lang="en-US" sz="2600" dirty="0">
                    <a:cs typeface="Times New Roman" panose="02020603050405020304" pitchFamily="18" charset="0"/>
                  </a:rPr>
                  <a:t>Then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𝜃</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𝔼</m:t>
                    </m:r>
                    <m:sSup>
                      <m:sSupPr>
                        <m:ctrlPr>
                          <a:rPr lang="en-US" sz="2600" b="0" i="1" smtClean="0">
                            <a:latin typeface="Cambria Math" panose="02040503050406030204" pitchFamily="18" charset="0"/>
                            <a:cs typeface="Times New Roman" panose="02020603050405020304" pitchFamily="18" charset="0"/>
                          </a:rPr>
                        </m:ctrlPr>
                      </m:sSupPr>
                      <m:e>
                        <m:d>
                          <m:dPr>
                            <m:begChr m:val="["/>
                            <m:endChr m:val="]"/>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𝑋</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𝑋</m:t>
                                </m:r>
                              </m:e>
                              <m:sup>
                                <m:r>
                                  <a:rPr lang="en-US" sz="2600" b="0" i="1" smtClean="0">
                                    <a:latin typeface="Cambria Math" panose="02040503050406030204" pitchFamily="18" charset="0"/>
                                    <a:cs typeface="Times New Roman" panose="02020603050405020304" pitchFamily="18" charset="0"/>
                                  </a:rPr>
                                  <m:t>′</m:t>
                                </m:r>
                              </m:sup>
                            </m:sSup>
                          </m:e>
                        </m:d>
                      </m:e>
                      <m:sup>
                        <m:r>
                          <a:rPr lang="en-US" sz="2600" b="0" i="1" smtClean="0">
                            <a:latin typeface="Cambria Math" panose="02040503050406030204" pitchFamily="18" charset="0"/>
                            <a:cs typeface="Times New Roman" panose="02020603050405020304" pitchFamily="18" charset="0"/>
                          </a:rPr>
                          <m:t>−1</m:t>
                        </m:r>
                      </m:sup>
                    </m:sSup>
                    <m:r>
                      <a:rPr lang="en-US" sz="2600" b="0" i="1" smtClean="0">
                        <a:latin typeface="Cambria Math" panose="02040503050406030204" pitchFamily="18" charset="0"/>
                        <a:cs typeface="Times New Roman" panose="02020603050405020304" pitchFamily="18" charset="0"/>
                      </a:rPr>
                      <m:t>𝔼</m:t>
                    </m:r>
                    <m:d>
                      <m:dPr>
                        <m:begChr m:val="["/>
                        <m:endChr m:val="]"/>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𝑋𝑌</m:t>
                        </m:r>
                      </m:e>
                    </m:d>
                  </m:oMath>
                </a14:m>
                <a:r>
                  <a:rPr lang="en-US" sz="2600" dirty="0">
                    <a:cs typeface="Times New Roman" panose="02020603050405020304" pitchFamily="18" charset="0"/>
                  </a:rPr>
                  <a:t> is uniquely identified/computable given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𝜙</m:t>
                    </m:r>
                  </m:oMath>
                </a14:m>
                <a:endParaRPr lang="en-US" sz="2600" dirty="0">
                  <a:cs typeface="Times New Roman" panose="02020603050405020304" pitchFamily="18" charset="0"/>
                </a:endParaRPr>
              </a:p>
              <a:p>
                <a:pPr marL="0" indent="0">
                  <a:buNone/>
                </a:pPr>
                <a:endParaRPr lang="en-US" sz="26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1" y="1020762"/>
                <a:ext cx="10210800" cy="5159375"/>
              </a:xfrm>
              <a:blipFill>
                <a:blip r:embed="rId3"/>
                <a:stretch>
                  <a:fillRect l="-1254" t="-1535"/>
                </a:stretch>
              </a:blipFill>
            </p:spPr>
            <p:txBody>
              <a:bodyPr/>
              <a:lstStyle/>
              <a:p>
                <a:r>
                  <a:rPr lang="en-US">
                    <a:noFill/>
                  </a:rPr>
                  <a:t> </a:t>
                </a:r>
              </a:p>
            </p:txBody>
          </p:sp>
        </mc:Fallback>
      </mc:AlternateContent>
    </p:spTree>
    <p:extLst>
      <p:ext uri="{BB962C8B-B14F-4D97-AF65-F5344CB8AC3E}">
        <p14:creationId xmlns:p14="http://schemas.microsoft.com/office/powerpoint/2010/main" val="259885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B0299B0-88C1-5CEE-0BD8-0950B0FBD04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10FAD12-C7CB-9689-D6C0-F43EC80D0DF2}"/>
              </a:ext>
            </a:extLst>
          </p:cNvPr>
          <p:cNvPicPr>
            <a:picLocks noChangeAspect="1"/>
          </p:cNvPicPr>
          <p:nvPr/>
        </p:nvPicPr>
        <p:blipFill>
          <a:blip r:embed="rId3"/>
          <a:stretch>
            <a:fillRect/>
          </a:stretch>
        </p:blipFill>
        <p:spPr>
          <a:xfrm>
            <a:off x="609600" y="962230"/>
            <a:ext cx="9783772" cy="5362369"/>
          </a:xfrm>
          <a:prstGeom prst="rect">
            <a:avLst/>
          </a:prstGeom>
        </p:spPr>
      </p:pic>
    </p:spTree>
    <p:extLst>
      <p:ext uri="{BB962C8B-B14F-4D97-AF65-F5344CB8AC3E}">
        <p14:creationId xmlns:p14="http://schemas.microsoft.com/office/powerpoint/2010/main" val="1451014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Count Data: </a:t>
            </a:r>
            <a:br>
              <a:rPr lang="en-US" dirty="0"/>
            </a:br>
            <a:r>
              <a:rPr lang="en-US" dirty="0"/>
              <a:t>Poisson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4593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The Identification Police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The main role of quantitative research is to specify parameters of interest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and then go about trying to prove that you’ve identified them well</a:t>
                </a:r>
              </a:p>
              <a:p>
                <a:pPr marL="0" indent="0">
                  <a:buNone/>
                </a:pPr>
                <a:r>
                  <a:rPr lang="en-US" sz="2400" dirty="0">
                    <a:cs typeface="Times New Roman" panose="02020603050405020304" pitchFamily="18" charset="0"/>
                  </a:rPr>
                  <a:t>Multiple approaches (usually all done at once): </a:t>
                </a:r>
              </a:p>
              <a:p>
                <a:pPr marL="457200" indent="-457200">
                  <a:buAutoNum type="arabicPeriod"/>
                </a:pPr>
                <a:r>
                  <a:rPr lang="en-US" sz="2400" dirty="0">
                    <a:cs typeface="Times New Roman" panose="02020603050405020304" pitchFamily="18" charset="0"/>
                  </a:rPr>
                  <a:t>Specify a working model </a:t>
                </a:r>
              </a:p>
              <a:p>
                <a:pPr marL="457200" indent="-457200">
                  <a:buAutoNum type="arabicPeriod"/>
                </a:pPr>
                <a:r>
                  <a:rPr lang="en-US" sz="2400" dirty="0">
                    <a:cs typeface="Times New Roman" panose="02020603050405020304" pitchFamily="18" charset="0"/>
                  </a:rPr>
                  <a:t>Estimate a primary specification (model-based or design-based)</a:t>
                </a:r>
              </a:p>
              <a:p>
                <a:pPr marL="457200" indent="-457200">
                  <a:buAutoNum type="arabicPeriod"/>
                </a:pPr>
                <a:r>
                  <a:rPr lang="en-US" sz="2400" dirty="0">
                    <a:cs typeface="Times New Roman" panose="02020603050405020304" pitchFamily="18" charset="0"/>
                  </a:rPr>
                  <a:t>Rule out alternative explanations for the data</a:t>
                </a:r>
              </a:p>
              <a:p>
                <a:pPr lvl="1"/>
                <a:r>
                  <a:rPr lang="en-US" sz="2400" dirty="0">
                    <a:cs typeface="Times New Roman" panose="02020603050405020304" pitchFamily="18" charset="0"/>
                  </a:rPr>
                  <a:t>Good descriptive statistics</a:t>
                </a:r>
              </a:p>
              <a:p>
                <a:pPr lvl="1"/>
                <a:r>
                  <a:rPr lang="en-US" sz="2400" dirty="0">
                    <a:cs typeface="Times New Roman" panose="02020603050405020304" pitchFamily="18" charset="0"/>
                  </a:rPr>
                  <a:t>Falsification exercises or pre-treatment tests, etc. </a:t>
                </a:r>
              </a:p>
              <a:p>
                <a:pPr lvl="1"/>
                <a:r>
                  <a:rPr lang="en-US" sz="2400" dirty="0">
                    <a:cs typeface="Times New Roman" panose="02020603050405020304" pitchFamily="18" charset="0"/>
                  </a:rPr>
                  <a:t>Thinking carefully about what story to tell (and what stories you have to exclude) </a:t>
                </a:r>
              </a:p>
              <a:p>
                <a:pPr lvl="1"/>
                <a:r>
                  <a:rPr lang="en-US" sz="2400" dirty="0">
                    <a:cs typeface="Times New Roman" panose="02020603050405020304" pitchFamily="18" charset="0"/>
                  </a:rPr>
                  <a:t>Requires some creativity! (somewhat more art than science here) </a:t>
                </a:r>
              </a:p>
              <a:p>
                <a:pPr marL="274320" lvl="1"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a:stretch>
              </a:blipFill>
            </p:spPr>
            <p:txBody>
              <a:bodyPr/>
              <a:lstStyle/>
              <a:p>
                <a:r>
                  <a:rPr lang="en-US">
                    <a:noFill/>
                  </a:rPr>
                  <a:t> </a:t>
                </a:r>
              </a:p>
            </p:txBody>
          </p:sp>
        </mc:Fallback>
      </mc:AlternateContent>
    </p:spTree>
    <p:extLst>
      <p:ext uri="{BB962C8B-B14F-4D97-AF65-F5344CB8AC3E}">
        <p14:creationId xmlns:p14="http://schemas.microsoft.com/office/powerpoint/2010/main" val="152216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400">
                <a:solidFill>
                  <a:srgbClr val="FFFFFF"/>
                </a:solidFill>
                <a:latin typeface="+mj-lt"/>
              </a:rPr>
              <a:t>The Identification Police</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78E7CDFA-518C-8662-B13E-5F61458F1D20}"/>
              </a:ext>
            </a:extLst>
          </p:cNvPr>
          <p:cNvPicPr>
            <a:picLocks noGrp="1" noChangeAspect="1"/>
          </p:cNvPicPr>
          <p:nvPr>
            <p:ph idx="1"/>
          </p:nvPr>
        </p:nvPicPr>
        <p:blipFill>
          <a:blip r:embed="rId3"/>
          <a:stretch>
            <a:fillRect/>
          </a:stretch>
        </p:blipFill>
        <p:spPr>
          <a:xfrm>
            <a:off x="1815912" y="80600"/>
            <a:ext cx="4833748" cy="6690311"/>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29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Approaches to Identification (a review)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9787567F-FF24-41EB-DAB4-FE872809F9E9}"/>
                  </a:ext>
                </a:extLst>
              </p:cNvPr>
              <p:cNvSpPr/>
              <p:nvPr/>
            </p:nvSpPr>
            <p:spPr>
              <a:xfrm>
                <a:off x="618309" y="1066801"/>
                <a:ext cx="4876800" cy="545380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u="sng" dirty="0"/>
                  <a:t>Model-based identification</a:t>
                </a:r>
              </a:p>
              <a:p>
                <a:pPr algn="ctr"/>
                <a:r>
                  <a:rPr lang="en-US" sz="2200" dirty="0"/>
                  <a:t>(e.g., Heckman, 2008)</a:t>
                </a:r>
              </a:p>
              <a:p>
                <a:pPr algn="ctr"/>
                <a:endParaRPr lang="en-US" sz="2200" dirty="0"/>
              </a:p>
              <a:p>
                <a:pPr marL="285750" indent="-285750">
                  <a:buFont typeface="Arial" panose="020B0604020202020204" pitchFamily="34" charset="0"/>
                  <a:buChar char="•"/>
                </a:pPr>
                <a:r>
                  <a:rPr lang="en-US" sz="2200" dirty="0"/>
                  <a:t>Causality only exists within the framework of a </a:t>
                </a:r>
                <a:r>
                  <a:rPr lang="en-US" sz="2200" b="1" u="sng" dirty="0"/>
                  <a:t>theory</a:t>
                </a:r>
              </a:p>
              <a:p>
                <a:pPr marL="285750" indent="-285750">
                  <a:buFont typeface="Arial" panose="020B0604020202020204" pitchFamily="34" charset="0"/>
                  <a:buChar char="•"/>
                </a:pPr>
                <a:endParaRPr lang="en-US" sz="2200" b="1" u="sng" dirty="0"/>
              </a:p>
              <a:p>
                <a:pPr marL="285750" indent="-285750">
                  <a:buFont typeface="Arial" panose="020B0604020202020204" pitchFamily="34" charset="0"/>
                  <a:buChar char="•"/>
                </a:pPr>
                <a:r>
                  <a:rPr lang="en-US" sz="2200" dirty="0"/>
                  <a:t>If theory argues “x causes y” then you can identify treatment effects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controlling for all open back doors in a DAG – you still hypothesize ex-ante that a </a:t>
                </a:r>
                <a14:m>
                  <m:oMath xmlns:m="http://schemas.openxmlformats.org/officeDocument/2006/math">
                    <m:r>
                      <a:rPr lang="en-US" sz="2200" b="0" i="1" smtClean="0">
                        <a:latin typeface="Cambria Math" panose="02040503050406030204" pitchFamily="18" charset="0"/>
                      </a:rPr>
                      <m:t>𝛽</m:t>
                    </m:r>
                  </m:oMath>
                </a14:m>
                <a:r>
                  <a:rPr lang="en-US" sz="2200" dirty="0"/>
                  <a:t> exists to be identified</a:t>
                </a:r>
              </a:p>
            </p:txBody>
          </p:sp>
        </mc:Choice>
        <mc:Fallback xmlns="">
          <p:sp>
            <p:nvSpPr>
              <p:cNvPr id="4" name="Rectangle: Rounded Corners 3">
                <a:extLst>
                  <a:ext uri="{FF2B5EF4-FFF2-40B4-BE49-F238E27FC236}">
                    <a16:creationId xmlns:a16="http://schemas.microsoft.com/office/drawing/2014/main" id="{9787567F-FF24-41EB-DAB4-FE872809F9E9}"/>
                  </a:ext>
                </a:extLst>
              </p:cNvPr>
              <p:cNvSpPr>
                <a:spLocks noRot="1" noChangeAspect="1" noMove="1" noResize="1" noEditPoints="1" noAdjustHandles="1" noChangeArrowheads="1" noChangeShapeType="1" noTextEdit="1"/>
              </p:cNvSpPr>
              <p:nvPr/>
            </p:nvSpPr>
            <p:spPr>
              <a:xfrm>
                <a:off x="618309" y="1066801"/>
                <a:ext cx="4876800" cy="5453808"/>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4D136CD-AEAB-83B7-715F-E65E387B1D4A}"/>
                  </a:ext>
                </a:extLst>
              </p:cNvPr>
              <p:cNvSpPr/>
              <p:nvPr/>
            </p:nvSpPr>
            <p:spPr>
              <a:xfrm>
                <a:off x="6022429" y="1066801"/>
                <a:ext cx="4876800" cy="5453808"/>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rgbClr val="FFFFFF"/>
                    </a:solidFill>
                    <a:effectLst/>
                    <a:uLnTx/>
                    <a:uFillTx/>
                    <a:latin typeface="Century Schoolbook" panose="02040604050505020304"/>
                    <a:ea typeface="+mn-ea"/>
                    <a:cs typeface="+mn-cs"/>
                  </a:rPr>
                  <a:t>Design-based identification</a:t>
                </a:r>
              </a:p>
              <a:p>
                <a:pPr algn="ctr"/>
                <a:r>
                  <a:rPr lang="en-US" sz="2200" dirty="0"/>
                  <a:t>(e.g., Holland)</a:t>
                </a:r>
              </a:p>
              <a:p>
                <a:pPr algn="ctr"/>
                <a:endParaRPr lang="en-US" sz="2200" dirty="0"/>
              </a:p>
              <a:p>
                <a:pPr marL="285750" indent="-285750">
                  <a:buFont typeface="Arial" panose="020B0604020202020204" pitchFamily="34" charset="0"/>
                  <a:buChar char="•"/>
                </a:pPr>
                <a:r>
                  <a:rPr lang="en-US" sz="2200" dirty="0"/>
                  <a:t>Causality is identified based on a credible research design</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If you can design a manipulation in which “x causes y,” then you can use that manipulation to identify </a:t>
                </a:r>
                <a14:m>
                  <m:oMath xmlns:m="http://schemas.openxmlformats.org/officeDocument/2006/math">
                    <m:r>
                      <a:rPr lang="en-US" sz="2200" b="0" i="1" smtClean="0">
                        <a:latin typeface="Cambria Math" panose="02040503050406030204" pitchFamily="18" charset="0"/>
                      </a:rPr>
                      <m:t>𝛽</m:t>
                    </m:r>
                  </m:oMath>
                </a14:m>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using quasi-exogenous variation or an IV to pseudo-randomize exposure to </a:t>
                </a:r>
                <a14:m>
                  <m:oMath xmlns:m="http://schemas.openxmlformats.org/officeDocument/2006/math">
                    <m:r>
                      <a:rPr lang="en-US" sz="2200" b="0" i="1" smtClean="0">
                        <a:latin typeface="Cambria Math" panose="02040503050406030204" pitchFamily="18" charset="0"/>
                      </a:rPr>
                      <m:t>𝑥</m:t>
                    </m:r>
                  </m:oMath>
                </a14:m>
                <a:endParaRPr lang="en-US" sz="2200" dirty="0"/>
              </a:p>
            </p:txBody>
          </p:sp>
        </mc:Choice>
        <mc:Fallback xmlns="">
          <p:sp>
            <p:nvSpPr>
              <p:cNvPr id="5" name="Rectangle: Rounded Corners 4">
                <a:extLst>
                  <a:ext uri="{FF2B5EF4-FFF2-40B4-BE49-F238E27FC236}">
                    <a16:creationId xmlns:a16="http://schemas.microsoft.com/office/drawing/2014/main" id="{64D136CD-AEAB-83B7-715F-E65E387B1D4A}"/>
                  </a:ext>
                </a:extLst>
              </p:cNvPr>
              <p:cNvSpPr>
                <a:spLocks noRot="1" noChangeAspect="1" noMove="1" noResize="1" noEditPoints="1" noAdjustHandles="1" noChangeArrowheads="1" noChangeShapeType="1" noTextEdit="1"/>
              </p:cNvSpPr>
              <p:nvPr/>
            </p:nvSpPr>
            <p:spPr>
              <a:xfrm>
                <a:off x="6022429" y="1066801"/>
                <a:ext cx="4876800" cy="5453808"/>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7059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Approaches to Identification (a review)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9787567F-FF24-41EB-DAB4-FE872809F9E9}"/>
                  </a:ext>
                </a:extLst>
              </p:cNvPr>
              <p:cNvSpPr/>
              <p:nvPr/>
            </p:nvSpPr>
            <p:spPr>
              <a:xfrm>
                <a:off x="618309" y="1066801"/>
                <a:ext cx="4876800" cy="545380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u="sng" dirty="0"/>
                  <a:t>Model-based identification</a:t>
                </a:r>
              </a:p>
              <a:p>
                <a:pPr algn="ctr"/>
                <a:r>
                  <a:rPr lang="en-US" sz="2200" dirty="0"/>
                  <a:t>(e.g., Heckman, 2008)</a:t>
                </a:r>
              </a:p>
              <a:p>
                <a:pPr algn="ctr"/>
                <a:endParaRPr lang="en-US" sz="2200" dirty="0"/>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𝜀</m:t>
                          </m:r>
                          <m:r>
                            <a:rPr lang="en-US" sz="2200" b="0" i="1" smtClean="0">
                              <a:latin typeface="Cambria Math" panose="02040503050406030204" pitchFamily="18" charset="0"/>
                            </a:rPr>
                            <m:t>;</m:t>
                          </m:r>
                          <m:r>
                            <a:rPr lang="en-US" sz="2200" b="1" i="1" smtClean="0">
                              <a:latin typeface="Cambria Math" panose="02040503050406030204" pitchFamily="18" charset="0"/>
                            </a:rPr>
                            <m:t>𝜽</m:t>
                          </m:r>
                        </m:e>
                      </m:d>
                      <m:r>
                        <a:rPr lang="en-US" sz="2200" b="0" i="1" smtClean="0">
                          <a:latin typeface="Cambria Math" panose="02040503050406030204" pitchFamily="18" charset="0"/>
                        </a:rPr>
                        <m:t>=0</m:t>
                      </m:r>
                    </m:oMath>
                  </m:oMathPara>
                </a14:m>
                <a:endParaRPr lang="en-US" sz="2200" dirty="0"/>
              </a:p>
              <a:p>
                <a:endParaRPr lang="en-US" sz="2200" dirty="0"/>
              </a:p>
              <a:p>
                <a:r>
                  <a:rPr lang="en-US" sz="2200" dirty="0"/>
                  <a:t>Often identified by a combination of: </a:t>
                </a:r>
              </a:p>
              <a:p>
                <a:pPr marL="342900" indent="-342900">
                  <a:buFont typeface="Arial" panose="020B0604020202020204" pitchFamily="34" charset="0"/>
                  <a:buChar char="•"/>
                </a:pPr>
                <a:r>
                  <a:rPr lang="en-US" sz="2200" dirty="0"/>
                  <a:t>Stochastic assumptions</a:t>
                </a:r>
              </a:p>
              <a:p>
                <a:pPr marL="342900" indent="-342900">
                  <a:buFont typeface="Arial" panose="020B0604020202020204" pitchFamily="34" charset="0"/>
                  <a:buChar char="•"/>
                </a:pPr>
                <a:r>
                  <a:rPr lang="en-US" sz="2200" dirty="0"/>
                  <a:t>Functional form</a:t>
                </a:r>
              </a:p>
              <a:p>
                <a:pPr marL="342900" indent="-342900">
                  <a:buFont typeface="Arial" panose="020B0604020202020204" pitchFamily="34" charset="0"/>
                  <a:buChar char="•"/>
                </a:pPr>
                <a:r>
                  <a:rPr lang="en-US" sz="2200" dirty="0"/>
                  <a:t>Exclusion restrictions</a:t>
                </a:r>
              </a:p>
              <a:p>
                <a:pPr marL="342900" indent="-342900">
                  <a:buFont typeface="Arial" panose="020B0604020202020204" pitchFamily="34" charset="0"/>
                  <a:buChar char="•"/>
                </a:pPr>
                <a:r>
                  <a:rPr lang="en-US" sz="2200" dirty="0"/>
                  <a:t>“Outside information” (e.g. discount rates are calibrated, variables left out of DAGs).</a:t>
                </a:r>
              </a:p>
            </p:txBody>
          </p:sp>
        </mc:Choice>
        <mc:Fallback xmlns="">
          <p:sp>
            <p:nvSpPr>
              <p:cNvPr id="4" name="Rectangle: Rounded Corners 3">
                <a:extLst>
                  <a:ext uri="{FF2B5EF4-FFF2-40B4-BE49-F238E27FC236}">
                    <a16:creationId xmlns:a16="http://schemas.microsoft.com/office/drawing/2014/main" id="{9787567F-FF24-41EB-DAB4-FE872809F9E9}"/>
                  </a:ext>
                </a:extLst>
              </p:cNvPr>
              <p:cNvSpPr>
                <a:spLocks noRot="1" noChangeAspect="1" noMove="1" noResize="1" noEditPoints="1" noAdjustHandles="1" noChangeArrowheads="1" noChangeShapeType="1" noTextEdit="1"/>
              </p:cNvSpPr>
              <p:nvPr/>
            </p:nvSpPr>
            <p:spPr>
              <a:xfrm>
                <a:off x="618309" y="1066801"/>
                <a:ext cx="4876800" cy="5453808"/>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4D136CD-AEAB-83B7-715F-E65E387B1D4A}"/>
                  </a:ext>
                </a:extLst>
              </p:cNvPr>
              <p:cNvSpPr/>
              <p:nvPr/>
            </p:nvSpPr>
            <p:spPr>
              <a:xfrm>
                <a:off x="6022429" y="1099392"/>
                <a:ext cx="4876800" cy="5453808"/>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rgbClr val="FFFFFF"/>
                    </a:solidFill>
                    <a:effectLst/>
                    <a:uLnTx/>
                    <a:uFillTx/>
                    <a:latin typeface="Century Schoolbook" panose="02040604050505020304"/>
                    <a:ea typeface="+mn-ea"/>
                    <a:cs typeface="+mn-cs"/>
                  </a:rPr>
                  <a:t>Design-based identification</a:t>
                </a:r>
              </a:p>
              <a:p>
                <a:pPr algn="ctr"/>
                <a:r>
                  <a:rPr lang="en-US" sz="2200" dirty="0"/>
                  <a:t>(e.g., Holland)</a:t>
                </a:r>
              </a:p>
              <a:p>
                <a:pPr algn="ctr"/>
                <a:endParaRPr lang="en-US" sz="2200" dirty="0"/>
              </a:p>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𝔼</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e>
                        <m:e>
                          <m:r>
                            <a:rPr lang="en-US" sz="2200" b="0" i="1" smtClean="0">
                              <a:latin typeface="Cambria Math" panose="02040503050406030204" pitchFamily="18" charset="0"/>
                            </a:rPr>
                            <m:t>𝑋</m:t>
                          </m:r>
                        </m:e>
                      </m:d>
                      <m:r>
                        <a:rPr lang="en-US" sz="2200" b="0" i="1" smtClean="0">
                          <a:latin typeface="Cambria Math" panose="02040503050406030204" pitchFamily="18" charset="0"/>
                        </a:rPr>
                        <m:t>=</m:t>
                      </m:r>
                      <m:r>
                        <a:rPr lang="en-US" sz="2200" b="0" i="1" smtClean="0">
                          <a:latin typeface="Cambria Math" panose="02040503050406030204" pitchFamily="18" charset="0"/>
                        </a:rPr>
                        <m:t>𝑋</m:t>
                      </m:r>
                      <m:acc>
                        <m:accPr>
                          <m:chr m:val="⃗"/>
                          <m:ctrlPr>
                            <a:rPr lang="en-US" sz="2200" b="1" i="1" smtClean="0">
                              <a:latin typeface="Cambria Math" panose="02040503050406030204" pitchFamily="18" charset="0"/>
                            </a:rPr>
                          </m:ctrlPr>
                        </m:accPr>
                        <m:e>
                          <m:r>
                            <a:rPr lang="en-US" sz="2200" b="1" i="1" smtClean="0">
                              <a:latin typeface="Cambria Math" panose="02040503050406030204" pitchFamily="18" charset="0"/>
                            </a:rPr>
                            <m:t>𝜷</m:t>
                          </m:r>
                        </m:e>
                      </m:acc>
                    </m:oMath>
                  </m:oMathPara>
                </a14:m>
                <a:endParaRPr lang="en-US" sz="2200" b="1" dirty="0"/>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200" dirty="0"/>
              </a:p>
              <a:p>
                <a:pPr marL="0" marR="0" lvl="0" indent="0" defTabSz="457200" rtl="0" eaLnBrk="1" fontAlgn="auto" latinLnBrk="0" hangingPunct="1">
                  <a:lnSpc>
                    <a:spcPct val="100000"/>
                  </a:lnSpc>
                  <a:spcBef>
                    <a:spcPts val="0"/>
                  </a:spcBef>
                  <a:spcAft>
                    <a:spcPts val="0"/>
                  </a:spcAft>
                  <a:buClrTx/>
                  <a:buSzTx/>
                  <a:buFontTx/>
                  <a:buNone/>
                  <a:tabLst/>
                  <a:defRPr/>
                </a:pPr>
                <a:r>
                  <a:rPr lang="en-US" sz="2200" dirty="0"/>
                  <a:t>Often identification here must be “credible”: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Assumptions clearly spelled out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Each one rigorously tested</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Alternative explanations considered and ruled out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Typically matching an ideal experiment as closely as possible</a:t>
                </a:r>
              </a:p>
            </p:txBody>
          </p:sp>
        </mc:Choice>
        <mc:Fallback xmlns="">
          <p:sp>
            <p:nvSpPr>
              <p:cNvPr id="5" name="Rectangle: Rounded Corners 4">
                <a:extLst>
                  <a:ext uri="{FF2B5EF4-FFF2-40B4-BE49-F238E27FC236}">
                    <a16:creationId xmlns:a16="http://schemas.microsoft.com/office/drawing/2014/main" id="{64D136CD-AEAB-83B7-715F-E65E387B1D4A}"/>
                  </a:ext>
                </a:extLst>
              </p:cNvPr>
              <p:cNvSpPr>
                <a:spLocks noRot="1" noChangeAspect="1" noMove="1" noResize="1" noEditPoints="1" noAdjustHandles="1" noChangeArrowheads="1" noChangeShapeType="1" noTextEdit="1"/>
              </p:cNvSpPr>
              <p:nvPr/>
            </p:nvSpPr>
            <p:spPr>
              <a:xfrm>
                <a:off x="6022429" y="1099392"/>
                <a:ext cx="4876800" cy="5453808"/>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6940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Linking Identification and Models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r>
              <a:rPr lang="en-US" sz="2300" dirty="0">
                <a:cs typeface="Times New Roman" panose="02020603050405020304" pitchFamily="18" charset="0"/>
              </a:rPr>
              <a:t>Quantitative studies (economics in particular) always have a “working model”</a:t>
            </a:r>
          </a:p>
          <a:p>
            <a:r>
              <a:rPr lang="en-US" sz="2300" dirty="0">
                <a:cs typeface="Times New Roman" panose="02020603050405020304" pitchFamily="18" charset="0"/>
              </a:rPr>
              <a:t>Framework that specifies: </a:t>
            </a:r>
          </a:p>
          <a:p>
            <a:pPr lvl="1"/>
            <a:r>
              <a:rPr lang="en-US" sz="2300" dirty="0">
                <a:cs typeface="Times New Roman" panose="02020603050405020304" pitchFamily="18" charset="0"/>
              </a:rPr>
              <a:t>Agents</a:t>
            </a:r>
          </a:p>
          <a:p>
            <a:pPr lvl="1"/>
            <a:r>
              <a:rPr lang="en-US" sz="2300" dirty="0">
                <a:cs typeface="Times New Roman" panose="02020603050405020304" pitchFamily="18" charset="0"/>
              </a:rPr>
              <a:t>Decision variables </a:t>
            </a:r>
          </a:p>
          <a:p>
            <a:pPr lvl="1"/>
            <a:r>
              <a:rPr lang="en-US" sz="2300" dirty="0">
                <a:cs typeface="Times New Roman" panose="02020603050405020304" pitchFamily="18" charset="0"/>
              </a:rPr>
              <a:t>Institutional settings</a:t>
            </a:r>
          </a:p>
          <a:p>
            <a:r>
              <a:rPr lang="en-US" sz="2300" dirty="0">
                <a:cs typeface="Times New Roman" panose="02020603050405020304" pitchFamily="18" charset="0"/>
              </a:rPr>
              <a:t>The working model specifies (at least implicitly): </a:t>
            </a:r>
          </a:p>
          <a:p>
            <a:pPr lvl="1"/>
            <a:r>
              <a:rPr lang="en-US" sz="2300" dirty="0">
                <a:cs typeface="Times New Roman" panose="02020603050405020304" pitchFamily="18" charset="0"/>
              </a:rPr>
              <a:t>Whose behavior are we modeling?</a:t>
            </a:r>
          </a:p>
          <a:p>
            <a:pPr lvl="1"/>
            <a:r>
              <a:rPr lang="en-US" sz="2300" dirty="0">
                <a:cs typeface="Times New Roman" panose="02020603050405020304" pitchFamily="18" charset="0"/>
              </a:rPr>
              <a:t>What are the constraints?</a:t>
            </a:r>
          </a:p>
          <a:p>
            <a:pPr lvl="1"/>
            <a:r>
              <a:rPr lang="en-US" sz="2300" dirty="0">
                <a:cs typeface="Times New Roman" panose="02020603050405020304" pitchFamily="18" charset="0"/>
              </a:rPr>
              <a:t>What are endogenous choice vars?</a:t>
            </a:r>
          </a:p>
          <a:p>
            <a:pPr lvl="1"/>
            <a:r>
              <a:rPr lang="en-US" sz="2300" dirty="0">
                <a:cs typeface="Times New Roman" panose="02020603050405020304" pitchFamily="18" charset="0"/>
              </a:rPr>
              <a:t>What variables are known/observed? What time horizon, level of aggregation, </a:t>
            </a:r>
            <a:r>
              <a:rPr lang="en-US" sz="2300" dirty="0" err="1">
                <a:cs typeface="Times New Roman" panose="02020603050405020304" pitchFamily="18" charset="0"/>
              </a:rPr>
              <a:t>etc</a:t>
            </a:r>
            <a:r>
              <a:rPr lang="en-US" sz="2300" dirty="0">
                <a:cs typeface="Times New Roman" panose="02020603050405020304" pitchFamily="18" charset="0"/>
              </a:rPr>
              <a:t>? </a:t>
            </a:r>
          </a:p>
          <a:p>
            <a:r>
              <a:rPr lang="en-US" sz="2300" dirty="0">
                <a:cs typeface="Times New Roman" panose="02020603050405020304" pitchFamily="18" charset="0"/>
              </a:rPr>
              <a:t>Can be a regression equation or even more formal (e.g., structural approaches) </a:t>
            </a:r>
          </a:p>
          <a:p>
            <a:r>
              <a:rPr lang="en-US" sz="2300" dirty="0">
                <a:cs typeface="Times New Roman" panose="02020603050405020304" pitchFamily="18" charset="0"/>
              </a:rPr>
              <a:t>A successful working model causes a “</a:t>
            </a:r>
            <a:r>
              <a:rPr lang="en-US" sz="2300">
                <a:cs typeface="Times New Roman" panose="02020603050405020304" pitchFamily="18" charset="0"/>
              </a:rPr>
              <a:t>suspension of disbelief</a:t>
            </a:r>
            <a:r>
              <a:rPr lang="en-US" sz="2300" dirty="0">
                <a:cs typeface="Times New Roman" panose="02020603050405020304" pitchFamily="18" charset="0"/>
              </a:rPr>
              <a:t>”: readers/listeners narrow their focus</a:t>
            </a:r>
          </a:p>
        </p:txBody>
      </p:sp>
    </p:spTree>
    <p:extLst>
      <p:ext uri="{BB962C8B-B14F-4D97-AF65-F5344CB8AC3E}">
        <p14:creationId xmlns:p14="http://schemas.microsoft.com/office/powerpoint/2010/main" val="3249481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Linking Identification and Models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r>
              <a:rPr lang="en-US" sz="2300" u="sng" dirty="0">
                <a:solidFill>
                  <a:schemeClr val="accent2">
                    <a:lumMod val="75000"/>
                  </a:schemeClr>
                </a:solidFill>
                <a:cs typeface="Times New Roman" panose="02020603050405020304" pitchFamily="18" charset="0"/>
              </a:rPr>
              <a:t>But models aren’t perfect! </a:t>
            </a:r>
          </a:p>
          <a:p>
            <a:r>
              <a:rPr lang="en-US" sz="2300" dirty="0">
                <a:cs typeface="Times New Roman" panose="02020603050405020304" pitchFamily="18" charset="0"/>
              </a:rPr>
              <a:t>Exogenous variables in one working model are often the endogenous outcomes of another model</a:t>
            </a:r>
          </a:p>
          <a:p>
            <a:pPr lvl="1"/>
            <a:r>
              <a:rPr lang="en-US" sz="2300" dirty="0">
                <a:cs typeface="Times New Roman" panose="02020603050405020304" pitchFamily="18" charset="0"/>
              </a:rPr>
              <a:t>Example, partial equilibrium responses vs. general equilibrium (how are institutions developed?) </a:t>
            </a:r>
          </a:p>
          <a:p>
            <a:pPr lvl="1"/>
            <a:r>
              <a:rPr lang="en-US" sz="2300" dirty="0">
                <a:cs typeface="Times New Roman" panose="02020603050405020304" pitchFamily="18" charset="0"/>
              </a:rPr>
              <a:t>Likewise, unobserved tastes/abilities etc. can be endogenous outcomes (peer effects, etc.) </a:t>
            </a:r>
          </a:p>
          <a:p>
            <a:r>
              <a:rPr lang="en-US" sz="2300" dirty="0">
                <a:cs typeface="Times New Roman" panose="02020603050405020304" pitchFamily="18" charset="0"/>
              </a:rPr>
              <a:t>Wide debate about what is a legitimate working model</a:t>
            </a:r>
          </a:p>
          <a:p>
            <a:r>
              <a:rPr lang="en-US" sz="2300" dirty="0">
                <a:cs typeface="Times New Roman" panose="02020603050405020304" pitchFamily="18" charset="0"/>
              </a:rPr>
              <a:t>How does the model “pin down” (identify) the relevant effects?</a:t>
            </a:r>
          </a:p>
        </p:txBody>
      </p:sp>
    </p:spTree>
    <p:extLst>
      <p:ext uri="{BB962C8B-B14F-4D97-AF65-F5344CB8AC3E}">
        <p14:creationId xmlns:p14="http://schemas.microsoft.com/office/powerpoint/2010/main" val="4157214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0DBF8BE4-16D7-452E-B135-C80E4FB1337B}"/>
              </a:ext>
            </a:extLst>
          </p:cNvPr>
          <p:cNvPicPr>
            <a:picLocks noChangeAspect="1"/>
          </p:cNvPicPr>
          <p:nvPr/>
        </p:nvPicPr>
        <p:blipFill>
          <a:blip r:embed="rId3"/>
          <a:stretch>
            <a:fillRect/>
          </a:stretch>
        </p:blipFill>
        <p:spPr>
          <a:xfrm>
            <a:off x="457200" y="962231"/>
            <a:ext cx="7797884" cy="5438569"/>
          </a:xfrm>
          <a:prstGeom prst="rect">
            <a:avLst/>
          </a:prstGeom>
        </p:spPr>
      </p:pic>
    </p:spTree>
    <p:extLst>
      <p:ext uri="{BB962C8B-B14F-4D97-AF65-F5344CB8AC3E}">
        <p14:creationId xmlns:p14="http://schemas.microsoft.com/office/powerpoint/2010/main" val="1612971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AEDAEC88-1506-E24D-9E29-9827F0165255}"/>
              </a:ext>
            </a:extLst>
          </p:cNvPr>
          <p:cNvPicPr>
            <a:picLocks noChangeAspect="1"/>
          </p:cNvPicPr>
          <p:nvPr/>
        </p:nvPicPr>
        <p:blipFill>
          <a:blip r:embed="rId3"/>
          <a:stretch>
            <a:fillRect/>
          </a:stretch>
        </p:blipFill>
        <p:spPr>
          <a:xfrm>
            <a:off x="381000" y="1100678"/>
            <a:ext cx="6783656" cy="5419931"/>
          </a:xfrm>
          <a:prstGeom prst="rect">
            <a:avLst/>
          </a:prstGeom>
        </p:spPr>
      </p:pic>
    </p:spTree>
    <p:extLst>
      <p:ext uri="{BB962C8B-B14F-4D97-AF65-F5344CB8AC3E}">
        <p14:creationId xmlns:p14="http://schemas.microsoft.com/office/powerpoint/2010/main" val="282609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A32C9889-DE09-EE66-99AF-0BF5AE74C9E5}"/>
              </a:ext>
            </a:extLst>
          </p:cNvPr>
          <p:cNvPicPr>
            <a:picLocks noChangeAspect="1"/>
          </p:cNvPicPr>
          <p:nvPr/>
        </p:nvPicPr>
        <p:blipFill>
          <a:blip r:embed="rId3"/>
          <a:stretch>
            <a:fillRect/>
          </a:stretch>
        </p:blipFill>
        <p:spPr>
          <a:xfrm>
            <a:off x="304800" y="1066801"/>
            <a:ext cx="9602540" cy="4829849"/>
          </a:xfrm>
          <a:prstGeom prst="rect">
            <a:avLst/>
          </a:prstGeom>
        </p:spPr>
      </p:pic>
    </p:spTree>
    <p:extLst>
      <p:ext uri="{BB962C8B-B14F-4D97-AF65-F5344CB8AC3E}">
        <p14:creationId xmlns:p14="http://schemas.microsoft.com/office/powerpoint/2010/main" val="2901695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189C1DF2-C405-CB51-1C63-ED0EC25F0A58}"/>
              </a:ext>
            </a:extLst>
          </p:cNvPr>
          <p:cNvPicPr>
            <a:picLocks noChangeAspect="1"/>
          </p:cNvPicPr>
          <p:nvPr/>
        </p:nvPicPr>
        <p:blipFill>
          <a:blip r:embed="rId3"/>
          <a:stretch>
            <a:fillRect/>
          </a:stretch>
        </p:blipFill>
        <p:spPr>
          <a:xfrm>
            <a:off x="381000" y="1066801"/>
            <a:ext cx="7225285" cy="5496587"/>
          </a:xfrm>
          <a:prstGeom prst="rect">
            <a:avLst/>
          </a:prstGeom>
        </p:spPr>
      </p:pic>
    </p:spTree>
    <p:extLst>
      <p:ext uri="{BB962C8B-B14F-4D97-AF65-F5344CB8AC3E}">
        <p14:creationId xmlns:p14="http://schemas.microsoft.com/office/powerpoint/2010/main" val="587635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in Health Policy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Number of visits</a:t>
                </a:r>
              </a:p>
              <a:p>
                <a:r>
                  <a:rPr lang="en-US" sz="2400" dirty="0">
                    <a:cs typeface="Times New Roman" panose="02020603050405020304" pitchFamily="18" charset="0"/>
                  </a:rPr>
                  <a:t>Number of prescriptions filled</a:t>
                </a:r>
              </a:p>
              <a:p>
                <a:r>
                  <a:rPr lang="en-US" sz="2400" dirty="0">
                    <a:cs typeface="Times New Roman" panose="02020603050405020304" pitchFamily="18" charset="0"/>
                  </a:rPr>
                  <a:t>Number of hospital mergers, closures, etc. </a:t>
                </a:r>
              </a:p>
              <a:p>
                <a:pPr marL="0" indent="0">
                  <a:buNone/>
                </a:pPr>
                <a:r>
                  <a:rPr lang="en-US" sz="2800" b="1" dirty="0">
                    <a:solidFill>
                      <a:schemeClr val="accent2">
                        <a:lumMod val="75000"/>
                      </a:schemeClr>
                    </a:solidFill>
                    <a:cs typeface="Times New Roman" panose="02020603050405020304" pitchFamily="18" charset="0"/>
                  </a:rPr>
                  <a:t>There’s a lot</a:t>
                </a:r>
              </a:p>
              <a:p>
                <a:r>
                  <a:rPr lang="en-US" sz="2400" dirty="0">
                    <a:cs typeface="Times New Roman" panose="02020603050405020304" pitchFamily="18" charset="0"/>
                  </a:rPr>
                  <a:t>Same problems exist for count data as for </a:t>
                </a:r>
                <a:r>
                  <a:rPr lang="en-US" sz="2400" i="1" dirty="0">
                    <a:cs typeface="Times New Roman" panose="02020603050405020304" pitchFamily="18" charset="0"/>
                  </a:rPr>
                  <a:t>linear probability models</a:t>
                </a:r>
              </a:p>
              <a:p>
                <a:r>
                  <a:rPr lang="en-US" sz="2400" dirty="0">
                    <a:cs typeface="Times New Roman" panose="02020603050405020304" pitchFamily="18" charset="0"/>
                  </a:rPr>
                  <a:t>Can’t assume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𝑦</m:t>
                        </m:r>
                      </m:e>
                      <m:e>
                        <m:r>
                          <a:rPr lang="en-CA"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is constant/linear over a wide range</a:t>
                </a: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1221" t="-1305"/>
                </a:stretch>
              </a:blipFill>
            </p:spPr>
            <p:txBody>
              <a:bodyPr/>
              <a:lstStyle/>
              <a:p>
                <a:r>
                  <a:rPr lang="en-CA">
                    <a:noFill/>
                  </a:rPr>
                  <a:t> </a:t>
                </a:r>
              </a:p>
            </p:txBody>
          </p:sp>
        </mc:Fallback>
      </mc:AlternateContent>
    </p:spTree>
    <p:extLst>
      <p:ext uri="{BB962C8B-B14F-4D97-AF65-F5344CB8AC3E}">
        <p14:creationId xmlns:p14="http://schemas.microsoft.com/office/powerpoint/2010/main" val="41168794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5E1E08A2-BE90-DF7B-D3F0-91CBC9B4B575}"/>
              </a:ext>
            </a:extLst>
          </p:cNvPr>
          <p:cNvPicPr>
            <a:picLocks noChangeAspect="1"/>
          </p:cNvPicPr>
          <p:nvPr/>
        </p:nvPicPr>
        <p:blipFill>
          <a:blip r:embed="rId3"/>
          <a:stretch>
            <a:fillRect/>
          </a:stretch>
        </p:blipFill>
        <p:spPr>
          <a:xfrm>
            <a:off x="575492" y="1066470"/>
            <a:ext cx="11041016" cy="4725059"/>
          </a:xfrm>
          <a:prstGeom prst="rect">
            <a:avLst/>
          </a:prstGeom>
        </p:spPr>
      </p:pic>
    </p:spTree>
    <p:extLst>
      <p:ext uri="{BB962C8B-B14F-4D97-AF65-F5344CB8AC3E}">
        <p14:creationId xmlns:p14="http://schemas.microsoft.com/office/powerpoint/2010/main" val="463068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A9C2ACD3-E673-AF99-2439-5B6B41B6784F}"/>
              </a:ext>
            </a:extLst>
          </p:cNvPr>
          <p:cNvPicPr>
            <a:picLocks noChangeAspect="1"/>
          </p:cNvPicPr>
          <p:nvPr/>
        </p:nvPicPr>
        <p:blipFill>
          <a:blip r:embed="rId3"/>
          <a:stretch>
            <a:fillRect/>
          </a:stretch>
        </p:blipFill>
        <p:spPr>
          <a:xfrm>
            <a:off x="381000" y="1155886"/>
            <a:ext cx="10469436" cy="4963218"/>
          </a:xfrm>
          <a:prstGeom prst="rect">
            <a:avLst/>
          </a:prstGeom>
        </p:spPr>
      </p:pic>
    </p:spTree>
    <p:extLst>
      <p:ext uri="{BB962C8B-B14F-4D97-AF65-F5344CB8AC3E}">
        <p14:creationId xmlns:p14="http://schemas.microsoft.com/office/powerpoint/2010/main" val="1062214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64C8B-47C9-2C3E-BEC5-A0C13E093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46BFCF-EF20-587C-D039-C60DAB422F9C}"/>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8FD49B6-5070-0EE4-3F34-DE244001158E}"/>
              </a:ext>
            </a:extLst>
          </p:cNvPr>
          <p:cNvPicPr>
            <a:picLocks noChangeAspect="1"/>
          </p:cNvPicPr>
          <p:nvPr/>
        </p:nvPicPr>
        <p:blipFill>
          <a:blip r:embed="rId3"/>
          <a:stretch>
            <a:fillRect/>
          </a:stretch>
        </p:blipFill>
        <p:spPr>
          <a:xfrm>
            <a:off x="228600" y="1166497"/>
            <a:ext cx="10736173" cy="4525006"/>
          </a:xfrm>
          <a:prstGeom prst="rect">
            <a:avLst/>
          </a:prstGeom>
        </p:spPr>
      </p:pic>
    </p:spTree>
    <p:extLst>
      <p:ext uri="{BB962C8B-B14F-4D97-AF65-F5344CB8AC3E}">
        <p14:creationId xmlns:p14="http://schemas.microsoft.com/office/powerpoint/2010/main" val="1801209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Alternative Approaches to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What if identification just isn’t possible? </a:t>
                </a:r>
              </a:p>
              <a:p>
                <a:pPr marL="0" indent="0">
                  <a:buNone/>
                </a:pPr>
                <a:r>
                  <a:rPr lang="en-US" sz="2400" dirty="0">
                    <a:cs typeface="Times New Roman" panose="02020603050405020304" pitchFamily="18" charset="0"/>
                  </a:rPr>
                  <a:t>Example: Example: you want to know if mental health therapy works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r>
                  <a:rPr lang="en-US" sz="2400" dirty="0">
                    <a:cs typeface="Times New Roman" panose="02020603050405020304" pitchFamily="18" charset="0"/>
                  </a:rPr>
                  <a:t>Maybe you really want to know if it works for a condition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r>
                  <a:rPr lang="en-US" sz="2400" b="1" dirty="0">
                    <a:cs typeface="Times New Roman" panose="02020603050405020304" pitchFamily="18" charset="0"/>
                  </a:rPr>
                  <a:t>The problem: </a:t>
                </a:r>
                <a:r>
                  <a:rPr lang="en-US" sz="2400" dirty="0">
                    <a:cs typeface="Times New Roman" panose="02020603050405020304" pitchFamily="18" charset="0"/>
                  </a:rPr>
                  <a:t>you only observe outcomes for those who do therapy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and there is definitely selection going on</a:t>
                </a:r>
              </a:p>
              <a:p>
                <a:pPr marL="0" indent="0">
                  <a:buNone/>
                </a:pPr>
                <a:r>
                  <a:rPr lang="en-US" sz="2400" dirty="0">
                    <a:cs typeface="Times New Roman" panose="02020603050405020304" pitchFamily="18" charset="0"/>
                  </a:rPr>
                  <a:t>Can we know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a:t>
                </a:r>
                <a:r>
                  <a:rPr lang="en-US" sz="2400" b="1" dirty="0">
                    <a:cs typeface="Times New Roman" panose="02020603050405020304" pitchFamily="18" charset="0"/>
                  </a:rPr>
                  <a:t>everyone </a:t>
                </a:r>
                <a:r>
                  <a:rPr lang="en-US" sz="2400" dirty="0">
                    <a:cs typeface="Times New Roman" panose="02020603050405020304" pitchFamily="18" charset="0"/>
                  </a:rPr>
                  <a:t>in the sample (</a:t>
                </a:r>
                <a14:m>
                  <m:oMath xmlns:m="http://schemas.openxmlformats.org/officeDocument/2006/math">
                    <m:r>
                      <a:rPr lang="en-US" sz="2400" i="1" dirty="0">
                        <a:latin typeface="Cambria Math" panose="02040503050406030204" pitchFamily="18" charset="0"/>
                        <a:cs typeface="Times New Roman" panose="02020603050405020304" pitchFamily="18" charset="0"/>
                      </a:rPr>
                      <m:t>𝜃</m:t>
                    </m:r>
                    <m:r>
                      <a:rPr lang="en-US" sz="2400" i="1" dirty="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given data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𝜙</m:t>
                    </m:r>
                  </m:oMath>
                </a14:m>
                <a:r>
                  <a:rPr lang="en-US" sz="2400" dirty="0">
                    <a:cs typeface="Times New Roman" panose="02020603050405020304" pitchFamily="18" charset="0"/>
                  </a:rPr>
                  <a:t>? </a:t>
                </a:r>
              </a:p>
              <a:p>
                <a:r>
                  <a:rPr lang="en-US" sz="2400" dirty="0">
                    <a:cs typeface="Times New Roman" panose="02020603050405020304" pitchFamily="18" charset="0"/>
                  </a:rPr>
                  <a:t>No! We only see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r>
                  <a:rPr lang="en-US" sz="2400" dirty="0">
                    <a:cs typeface="Times New Roman" panose="02020603050405020304" pitchFamily="18" charset="0"/>
                  </a:rPr>
                  <a:t>But!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t>
                </a:r>
                <a:r>
                  <a:rPr lang="en-US" sz="2400" b="1" u="sng" dirty="0">
                    <a:solidFill>
                      <a:schemeClr val="accent2">
                        <a:lumMod val="75000"/>
                      </a:schemeClr>
                    </a:solidFill>
                    <a:cs typeface="Times New Roman" panose="02020603050405020304" pitchFamily="18" charset="0"/>
                  </a:rPr>
                  <a:t>partially identified</a:t>
                </a: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a:stretch>
              </a:blipFill>
            </p:spPr>
            <p:txBody>
              <a:bodyPr/>
              <a:lstStyle/>
              <a:p>
                <a:r>
                  <a:rPr lang="en-US">
                    <a:noFill/>
                  </a:rPr>
                  <a:t> </a:t>
                </a:r>
              </a:p>
            </p:txBody>
          </p:sp>
        </mc:Fallback>
      </mc:AlternateContent>
    </p:spTree>
    <p:extLst>
      <p:ext uri="{BB962C8B-B14F-4D97-AF65-F5344CB8AC3E}">
        <p14:creationId xmlns:p14="http://schemas.microsoft.com/office/powerpoint/2010/main" val="3546359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Alternative Approaches to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Example: suppose we want to identify the effect of therapy on mental health improvement </a:t>
                </a:r>
              </a:p>
              <a:p>
                <a:r>
                  <a:rPr lang="en-US" sz="2400" dirty="0">
                    <a:cs typeface="Times New Roman" panose="02020603050405020304" pitchFamily="18" charset="0"/>
                  </a:rPr>
                  <a:t>Suppose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for those who go to therapy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 </m:t>
                    </m:r>
                  </m:oMath>
                </a14:m>
                <a:r>
                  <a:rPr lang="en-US" sz="2400" dirty="0">
                    <a:cs typeface="Times New Roman" panose="02020603050405020304" pitchFamily="18" charset="0"/>
                  </a:rPr>
                  <a:t>for those who don’t</a:t>
                </a:r>
              </a:p>
              <a:p>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we observe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(mental health). 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 </m:t>
                    </m:r>
                  </m:oMath>
                </a14:m>
                <a:r>
                  <a:rPr lang="en-US" sz="2400" dirty="0">
                    <a:cs typeface="Times New Roman" panose="02020603050405020304" pitchFamily="18" charset="0"/>
                  </a:rPr>
                  <a:t>we don’t. </a:t>
                </a:r>
              </a:p>
              <a:p>
                <a:r>
                  <a:rPr lang="en-US" sz="2400" dirty="0">
                    <a:cs typeface="Times New Roman" panose="02020603050405020304" pitchFamily="18" charset="0"/>
                  </a:rPr>
                  <a:t>It’s easy to get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 our data. But we don’t have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r>
                      <a:rPr lang="en-US" sz="2400" b="0" i="0" smtClean="0">
                        <a:latin typeface="Cambria Math" panose="02040503050406030204" pitchFamily="18" charset="0"/>
                        <a:cs typeface="Times New Roman" panose="02020603050405020304" pitchFamily="18" charset="0"/>
                      </a:rPr>
                      <m:t>! </m:t>
                    </m:r>
                  </m:oMath>
                </a14:m>
                <a:endParaRPr lang="en-US" sz="2400" b="0" dirty="0">
                  <a:cs typeface="Times New Roman" panose="02020603050405020304" pitchFamily="18" charset="0"/>
                </a:endParaRPr>
              </a:p>
              <a:p>
                <a:r>
                  <a:rPr lang="en-US" sz="2400" dirty="0">
                    <a:cs typeface="Times New Roman" panose="02020603050405020304" pitchFamily="18" charset="0"/>
                  </a:rPr>
                  <a:t>What’s the treatment effect we care about? Start with average mental health: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How many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cs typeface="Times New Roman" panose="02020603050405020304" pitchFamily="18" charset="0"/>
                  </a:rPr>
                  <a:t> might there be in our data?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r="-829"/>
                </a:stretch>
              </a:blipFill>
            </p:spPr>
            <p:txBody>
              <a:bodyPr/>
              <a:lstStyle/>
              <a:p>
                <a:r>
                  <a:rPr lang="en-US">
                    <a:noFill/>
                  </a:rPr>
                  <a:t> </a:t>
                </a:r>
              </a:p>
            </p:txBody>
          </p:sp>
        </mc:Fallback>
      </mc:AlternateContent>
    </p:spTree>
    <p:extLst>
      <p:ext uri="{BB962C8B-B14F-4D97-AF65-F5344CB8AC3E}">
        <p14:creationId xmlns:p14="http://schemas.microsoft.com/office/powerpoint/2010/main" val="3681719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Partial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Example: Suppose we want to identify the effect of therapy on mental health improvement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How many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cs typeface="Times New Roman" panose="02020603050405020304" pitchFamily="18" charset="0"/>
                  </a:rPr>
                  <a:t> might there be in our data? </a:t>
                </a:r>
              </a:p>
              <a:p>
                <a:r>
                  <a:rPr lang="en-US" sz="2400" dirty="0">
                    <a:cs typeface="Times New Roman" panose="02020603050405020304" pitchFamily="18" charset="0"/>
                  </a:rPr>
                  <a:t>We can still </a:t>
                </a:r>
                <a:r>
                  <a:rPr lang="en-US" sz="2400" u="sng" dirty="0">
                    <a:cs typeface="Times New Roman" panose="02020603050405020304" pitchFamily="18" charset="0"/>
                  </a:rPr>
                  <a:t>bound</a:t>
                </a:r>
                <a:r>
                  <a:rPr lang="en-US" sz="2400" dirty="0">
                    <a:cs typeface="Times New Roman" panose="02020603050405020304" pitchFamily="18" charset="0"/>
                  </a:rPr>
                  <a:t> the parameter of interest by noting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0,1</m:t>
                        </m:r>
                      </m:e>
                    </m:d>
                    <m:r>
                      <a:rPr lang="en-US" sz="2400" b="0" i="1" smtClean="0">
                        <a:latin typeface="Cambria Math" panose="02040503050406030204" pitchFamily="18" charset="0"/>
                        <a:cs typeface="Times New Roman" panose="02020603050405020304" pitchFamily="18" charset="0"/>
                      </a:rPr>
                      <m:t>.</m:t>
                    </m:r>
                  </m:oMath>
                </a14:m>
                <a:endParaRPr lang="en-US" sz="2400" b="0" dirty="0">
                  <a:cs typeface="Times New Roman" panose="02020603050405020304" pitchFamily="18" charset="0"/>
                </a:endParaRPr>
              </a:p>
              <a:p>
                <a:r>
                  <a:rPr lang="en-US" sz="2400" dirty="0">
                    <a:cs typeface="Times New Roman" panose="02020603050405020304" pitchFamily="18" charset="0"/>
                  </a:rPr>
                  <a:t>That means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Is this interesting? Depends on the size of the bounds and the policy relevance of the question</a:t>
                </a:r>
              </a:p>
              <a:p>
                <a:pPr lvl="1"/>
                <a:r>
                  <a:rPr lang="en-US" sz="2200" dirty="0">
                    <a:cs typeface="Times New Roman" panose="02020603050405020304" pitchFamily="18" charset="0"/>
                  </a:rPr>
                  <a:t>If you can’t ever answer the question in a point-identified way, maybe partial identification is a good approach. </a:t>
                </a:r>
              </a:p>
              <a:p>
                <a:pPr lvl="1"/>
                <a:r>
                  <a:rPr lang="en-US" sz="2200" dirty="0">
                    <a:cs typeface="Times New Roman" panose="02020603050405020304" pitchFamily="18" charset="0"/>
                  </a:rPr>
                  <a:t>However, if your bounds are excessively large, you may not want to go through the trouble.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b="-830"/>
                </a:stretch>
              </a:blipFill>
            </p:spPr>
            <p:txBody>
              <a:bodyPr/>
              <a:lstStyle/>
              <a:p>
                <a:r>
                  <a:rPr lang="en-US">
                    <a:noFill/>
                  </a:rPr>
                  <a:t> </a:t>
                </a:r>
              </a:p>
            </p:txBody>
          </p:sp>
        </mc:Fallback>
      </mc:AlternateContent>
    </p:spTree>
    <p:extLst>
      <p:ext uri="{BB962C8B-B14F-4D97-AF65-F5344CB8AC3E}">
        <p14:creationId xmlns:p14="http://schemas.microsoft.com/office/powerpoint/2010/main" val="3115417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020762"/>
                <a:ext cx="10287000" cy="5159375"/>
              </a:xfrm>
            </p:spPr>
            <p:txBody>
              <a:bodyPr>
                <a:normAutofit/>
              </a:bodyPr>
              <a:lstStyle/>
              <a:p>
                <a:pPr marL="0" indent="0">
                  <a:buNone/>
                </a:pPr>
                <a:r>
                  <a:rPr lang="en-US" sz="2800" dirty="0">
                    <a:cs typeface="Times New Roman" panose="02020603050405020304" pitchFamily="18" charset="0"/>
                  </a:rPr>
                  <a:t>We may not be able to get a </a:t>
                </a:r>
                <a:r>
                  <a:rPr lang="en-US" sz="2800" b="1" dirty="0">
                    <a:cs typeface="Times New Roman" panose="02020603050405020304" pitchFamily="18" charset="0"/>
                  </a:rPr>
                  <a:t>point estimate </a:t>
                </a:r>
                <a:r>
                  <a:rPr lang="en-US" sz="2800" dirty="0">
                    <a:cs typeface="Times New Roman" panose="02020603050405020304" pitchFamily="18" charset="0"/>
                  </a:rPr>
                  <a:t>but we can get a </a:t>
                </a:r>
                <a:r>
                  <a:rPr lang="en-US" sz="2800" b="1" dirty="0">
                    <a:cs typeface="Times New Roman" panose="02020603050405020304" pitchFamily="18" charset="0"/>
                  </a:rPr>
                  <a:t>set of possible values</a:t>
                </a:r>
                <a:r>
                  <a:rPr lang="en-US" sz="2800" dirty="0">
                    <a:cs typeface="Times New Roman" panose="02020603050405020304" pitchFamily="18" charset="0"/>
                  </a:rPr>
                  <a:t>: </a:t>
                </a:r>
              </a:p>
              <a:p>
                <a:pPr marL="274320" lvl="1" indent="0">
                  <a:buNone/>
                </a:pPr>
                <a14:m>
                  <m:oMathPara xmlns:m="http://schemas.openxmlformats.org/officeDocument/2006/math">
                    <m:oMathParaPr>
                      <m:jc m:val="left"/>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oMath>
                  </m:oMathPara>
                </a14:m>
                <a:endParaRPr lang="en-US" sz="2400" b="0" dirty="0">
                  <a:solidFill>
                    <a:schemeClr val="accent2">
                      <a:lumMod val="75000"/>
                    </a:schemeClr>
                  </a:solidFill>
                  <a:cs typeface="Times New Roman" panose="02020603050405020304" pitchFamily="18" charset="0"/>
                </a:endParaRPr>
              </a:p>
              <a:p>
                <a:pPr marL="274320" lvl="1" indent="0">
                  <a:buNone/>
                </a:pPr>
                <a:r>
                  <a:rPr lang="en-US" sz="2400" b="0" dirty="0">
                    <a:solidFill>
                      <a:schemeClr val="accent2">
                        <a:lumMod val="75000"/>
                      </a:schemeClr>
                    </a:solidFill>
                    <a:cs typeface="Times New Roman" panose="02020603050405020304" pitchFamily="18" charset="0"/>
                  </a:rPr>
                  <a:t>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d>
                      </m:e>
                    </m:func>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br>
                  <a:rPr lang="en-US" sz="2400" b="0" i="1" dirty="0">
                    <a:solidFill>
                      <a:schemeClr val="accent2">
                        <a:lumMod val="75000"/>
                      </a:schemeClr>
                    </a:solidFill>
                    <a:latin typeface="Cambria Math" panose="020405030504060302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r>
                        <a:rPr lang="en-US" sz="2400" b="1" i="0" smtClean="0">
                          <a:solidFill>
                            <a:srgbClr val="FF0000"/>
                          </a:solidFill>
                          <a:latin typeface="Cambria Math" panose="02040503050406030204" pitchFamily="18" charset="0"/>
                          <a:cs typeface="Times New Roman" panose="02020603050405020304" pitchFamily="18" charset="0"/>
                        </a:rPr>
                        <m:t>𝐏𝐫</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𝒀</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𝟏</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𝑿</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𝒁</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𝟎</m:t>
                      </m:r>
                      <m:r>
                        <a:rPr lang="en-US" sz="2400" b="1" i="1" smtClean="0">
                          <a:solidFill>
                            <a:srgbClr val="FF0000"/>
                          </a:solidFill>
                          <a:latin typeface="Cambria Math" panose="02040503050406030204" pitchFamily="18" charset="0"/>
                          <a:cs typeface="Times New Roman" panose="02020603050405020304" pitchFamily="18" charset="0"/>
                        </a:rPr>
                        <m:t>)</m:t>
                      </m:r>
                    </m:oMath>
                  </m:oMathPara>
                </a14:m>
                <a:endParaRPr lang="en-US" sz="2400" b="1"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020762"/>
                <a:ext cx="10287000" cy="5159375"/>
              </a:xfrm>
              <a:blipFill>
                <a:blip r:embed="rId3"/>
                <a:stretch>
                  <a:fillRect l="-1185" t="-1535"/>
                </a:stretch>
              </a:blipFill>
            </p:spPr>
            <p:txBody>
              <a:bodyPr/>
              <a:lstStyle/>
              <a:p>
                <a:r>
                  <a:rPr lang="en-US">
                    <a:noFill/>
                  </a:rPr>
                  <a:t> </a:t>
                </a:r>
              </a:p>
            </p:txBody>
          </p:sp>
        </mc:Fallback>
      </mc:AlternateContent>
    </p:spTree>
    <p:extLst>
      <p:ext uri="{BB962C8B-B14F-4D97-AF65-F5344CB8AC3E}">
        <p14:creationId xmlns:p14="http://schemas.microsoft.com/office/powerpoint/2010/main" val="2931329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020762"/>
                <a:ext cx="10287000" cy="5159375"/>
              </a:xfrm>
            </p:spPr>
            <p:txBody>
              <a:bodyPr>
                <a:normAutofit/>
              </a:bodyPr>
              <a:lstStyle/>
              <a:p>
                <a:pPr marL="0" indent="0">
                  <a:buNone/>
                </a:pPr>
                <a:r>
                  <a:rPr lang="en-US" sz="2800" dirty="0">
                    <a:cs typeface="Times New Roman" panose="02020603050405020304" pitchFamily="18" charset="0"/>
                  </a:rPr>
                  <a:t>We may not be able to get a </a:t>
                </a:r>
                <a:r>
                  <a:rPr lang="en-US" sz="2800" b="1" dirty="0">
                    <a:cs typeface="Times New Roman" panose="02020603050405020304" pitchFamily="18" charset="0"/>
                  </a:rPr>
                  <a:t>point estimate </a:t>
                </a:r>
                <a:r>
                  <a:rPr lang="en-US" sz="2800" dirty="0">
                    <a:cs typeface="Times New Roman" panose="02020603050405020304" pitchFamily="18" charset="0"/>
                  </a:rPr>
                  <a:t>but we can get a </a:t>
                </a:r>
                <a:r>
                  <a:rPr lang="en-US" sz="2800" b="1" dirty="0">
                    <a:cs typeface="Times New Roman" panose="02020603050405020304" pitchFamily="18" charset="0"/>
                  </a:rPr>
                  <a:t>set of possible values</a:t>
                </a:r>
                <a:r>
                  <a:rPr lang="en-US" sz="2800" dirty="0">
                    <a:cs typeface="Times New Roman" panose="02020603050405020304" pitchFamily="18" charset="0"/>
                  </a:rPr>
                  <a:t>: </a:t>
                </a:r>
              </a:p>
              <a:p>
                <a:pPr marL="274320" lvl="1" indent="0">
                  <a:buNone/>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oMath>
                  </m:oMathPara>
                </a14:m>
                <a:endParaRPr lang="en-US" sz="2400" b="0" dirty="0">
                  <a:solidFill>
                    <a:schemeClr val="tx1"/>
                  </a:solidFill>
                  <a:cs typeface="Times New Roman" panose="02020603050405020304" pitchFamily="18" charset="0"/>
                </a:endParaRPr>
              </a:p>
              <a:p>
                <a:pPr marL="274320" lvl="1" indent="0">
                  <a:buNone/>
                </a:pPr>
                <a:r>
                  <a:rPr lang="en-US" sz="2400" b="0" dirty="0">
                    <a:solidFill>
                      <a:schemeClr val="tx1"/>
                    </a:solidFill>
                    <a:cs typeface="Times New Roman" panose="02020603050405020304" pitchFamily="18" charset="0"/>
                  </a:rPr>
                  <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=1</m:t>
                            </m:r>
                          </m:e>
                        </m:d>
                      </m:e>
                    </m:func>
                    <m:r>
                      <a:rPr lang="en-US" sz="2400" b="0" i="1" smtClean="0">
                        <a:solidFill>
                          <a:schemeClr val="tx1"/>
                        </a:solidFill>
                        <a:latin typeface="Cambria Math" panose="02040503050406030204" pitchFamily="18" charset="0"/>
                        <a:cs typeface="Times New Roman" panose="02020603050405020304" pitchFamily="18" charset="0"/>
                      </a:rPr>
                      <m:t>+</m:t>
                    </m:r>
                  </m:oMath>
                </a14:m>
                <a:br>
                  <a:rPr lang="en-US" sz="2400" b="0" i="1" dirty="0">
                    <a:solidFill>
                      <a:schemeClr val="tx1"/>
                    </a:solidFill>
                    <a:latin typeface="Cambria Math" panose="020405030504060302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=0</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r>
                        <a:rPr lang="en-US" sz="2400" b="1" i="0" smtClean="0">
                          <a:solidFill>
                            <a:srgbClr val="FF0000"/>
                          </a:solidFill>
                          <a:latin typeface="Cambria Math" panose="02040503050406030204" pitchFamily="18" charset="0"/>
                          <a:cs typeface="Times New Roman" panose="02020603050405020304" pitchFamily="18" charset="0"/>
                        </a:rPr>
                        <m:t>𝐏𝐫</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𝒀</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𝟏</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𝑿</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𝒁</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𝟎</m:t>
                      </m:r>
                      <m:r>
                        <a:rPr lang="en-US" sz="2400" b="1" i="1" smtClean="0">
                          <a:solidFill>
                            <a:srgbClr val="FF0000"/>
                          </a:solidFill>
                          <a:latin typeface="Cambria Math" panose="02040503050406030204" pitchFamily="18" charset="0"/>
                          <a:cs typeface="Times New Roman" panose="02020603050405020304" pitchFamily="18" charset="0"/>
                        </a:rPr>
                        <m:t>)</m:t>
                      </m:r>
                    </m:oMath>
                  </m:oMathPara>
                </a14:m>
                <a:endParaRPr lang="en-US" sz="2400" b="1"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Only one thing isn’t knowable from the data here</a:t>
                </a:r>
              </a:p>
              <a:p>
                <a:pPr lvl="1"/>
                <a:r>
                  <a:rPr lang="en-US" sz="2400" dirty="0">
                    <a:solidFill>
                      <a:schemeClr val="tx1"/>
                    </a:solidFill>
                    <a:cs typeface="Times New Roman" panose="02020603050405020304" pitchFamily="18" charset="0"/>
                  </a:rPr>
                  <a:t>But it’s a probability, which means that it is </a:t>
                </a:r>
                <a:r>
                  <a:rPr lang="en-US" sz="2400" b="1" dirty="0">
                    <a:solidFill>
                      <a:schemeClr val="tx1"/>
                    </a:solidFill>
                    <a:cs typeface="Times New Roman" panose="02020603050405020304" pitchFamily="18" charset="0"/>
                  </a:rPr>
                  <a:t>bounded between 0 and 1</a:t>
                </a:r>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So that means we have a set of possible values: </a:t>
                </a:r>
              </a:p>
              <a:p>
                <a:pPr marL="274320" lvl="1" indent="0">
                  <a:buNone/>
                </a:pPr>
                <a14:m>
                  <m:oMathPara xmlns:m="http://schemas.openxmlformats.org/officeDocument/2006/math">
                    <m:oMathParaPr>
                      <m:jc m:val="center"/>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e>
                          </m:d>
                        </m:e>
                      </m:func>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𝑌</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d>
                        </m:e>
                      </m:func>
                      <m:r>
                        <a:rPr lang="en-US" sz="240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 </m:t>
                      </m:r>
                    </m:oMath>
                  </m:oMathPara>
                </a14:m>
                <a:br>
                  <a:rPr lang="en-US" sz="2400" b="0" i="1" dirty="0">
                    <a:solidFill>
                      <a:schemeClr val="tx1"/>
                    </a:solidFill>
                    <a:latin typeface="Cambria Math" panose="02040503050406030204" pitchFamily="18" charset="0"/>
                    <a:cs typeface="Times New Roman" panose="02020603050405020304" pitchFamily="18" charset="0"/>
                  </a:rPr>
                </a:br>
                <a:r>
                  <a:rPr lang="en-US" sz="2400" b="0" i="1" dirty="0">
                    <a:solidFill>
                      <a:schemeClr val="tx1"/>
                    </a:solidFill>
                    <a:latin typeface="Cambria Math" panose="02040503050406030204" pitchFamily="18" charset="0"/>
                    <a:cs typeface="Times New Roman" panose="02020603050405020304" pitchFamily="18" charset="0"/>
                  </a:rPr>
                  <a:t>				</a:t>
                </a:r>
                <a14:m>
                  <m:oMath xmlns:m="http://schemas.openxmlformats.org/officeDocument/2006/math">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e>
                        </m:d>
                      </m:e>
                    </m:func>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𝑌</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d>
                      </m:e>
                    </m:func>
                    <m:r>
                      <a:rPr lang="en-US" sz="2400" i="1">
                        <a:solidFill>
                          <a:schemeClr val="tx1"/>
                        </a:solidFill>
                        <a:latin typeface="Cambria Math" panose="02040503050406030204" pitchFamily="18" charset="0"/>
                        <a:cs typeface="Times New Roman" panose="02020603050405020304" pitchFamily="18" charset="0"/>
                      </a:rPr>
                      <m:t>+</m:t>
                    </m:r>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=0</m:t>
                            </m:r>
                          </m:e>
                          <m:e>
                            <m:r>
                              <a:rPr lang="en-US" sz="2400" i="1">
                                <a:solidFill>
                                  <a:schemeClr val="tx1"/>
                                </a:solidFill>
                                <a:latin typeface="Cambria Math" panose="02040503050406030204" pitchFamily="18" charset="0"/>
                                <a:cs typeface="Times New Roman" panose="02020603050405020304" pitchFamily="18" charset="0"/>
                              </a:rPr>
                              <m:t>𝑋</m:t>
                            </m:r>
                          </m:e>
                        </m:d>
                      </m:e>
                    </m:func>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020762"/>
                <a:ext cx="10287000" cy="5159375"/>
              </a:xfrm>
              <a:blipFill>
                <a:blip r:embed="rId3"/>
                <a:stretch>
                  <a:fillRect l="-1185" t="-1535"/>
                </a:stretch>
              </a:blipFill>
            </p:spPr>
            <p:txBody>
              <a:bodyPr/>
              <a:lstStyle/>
              <a:p>
                <a:r>
                  <a:rPr lang="en-US">
                    <a:noFill/>
                  </a:rPr>
                  <a:t> </a:t>
                </a:r>
              </a:p>
            </p:txBody>
          </p:sp>
        </mc:Fallback>
      </mc:AlternateContent>
    </p:spTree>
    <p:extLst>
      <p:ext uri="{BB962C8B-B14F-4D97-AF65-F5344CB8AC3E}">
        <p14:creationId xmlns:p14="http://schemas.microsoft.com/office/powerpoint/2010/main" val="3831892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1" y="1020762"/>
            <a:ext cx="10287000" cy="5159375"/>
          </a:xfrm>
        </p:spPr>
        <p:txBody>
          <a:bodyPr>
            <a:normAutofit/>
          </a:bodyPr>
          <a:lstStyle/>
          <a:p>
            <a:r>
              <a:rPr lang="en-US" sz="2400" dirty="0">
                <a:cs typeface="Times New Roman" panose="02020603050405020304" pitchFamily="18" charset="0"/>
              </a:rPr>
              <a:t>Partial identification means we don’t have to make (as many) wonky assumptions </a:t>
            </a:r>
          </a:p>
          <a:p>
            <a:r>
              <a:rPr lang="en-US" sz="2400" dirty="0">
                <a:solidFill>
                  <a:schemeClr val="tx1"/>
                </a:solidFill>
                <a:cs typeface="Times New Roman" panose="02020603050405020304" pitchFamily="18" charset="0"/>
              </a:rPr>
              <a:t>Really helpful for things like missing data, selection, etc.</a:t>
            </a:r>
            <a:r>
              <a:rPr lang="en-US" sz="2400" dirty="0">
                <a:cs typeface="Times New Roman" panose="02020603050405020304" pitchFamily="18" charset="0"/>
              </a:rPr>
              <a:t>!</a:t>
            </a:r>
          </a:p>
          <a:p>
            <a:r>
              <a:rPr lang="en-US" sz="2400" dirty="0">
                <a:solidFill>
                  <a:schemeClr val="tx1"/>
                </a:solidFill>
                <a:cs typeface="Times New Roman" panose="02020603050405020304" pitchFamily="18" charset="0"/>
              </a:rPr>
              <a:t>Tradeoff: giv</a:t>
            </a:r>
            <a:r>
              <a:rPr lang="en-US" sz="2400" dirty="0">
                <a:cs typeface="Times New Roman" panose="02020603050405020304" pitchFamily="18" charset="0"/>
              </a:rPr>
              <a:t>ing up a point estimate for a set estimate</a:t>
            </a:r>
          </a:p>
          <a:p>
            <a:pPr lvl="1"/>
            <a:r>
              <a:rPr lang="en-US" sz="2400" dirty="0">
                <a:solidFill>
                  <a:schemeClr val="tx1"/>
                </a:solidFill>
                <a:cs typeface="Times New Roman" panose="02020603050405020304" pitchFamily="18" charset="0"/>
              </a:rPr>
              <a:t>But we already had confidence intervals</a:t>
            </a:r>
          </a:p>
          <a:p>
            <a:pPr lvl="1"/>
            <a:r>
              <a:rPr lang="en-US" sz="2400" dirty="0">
                <a:solidFill>
                  <a:schemeClr val="tx1"/>
                </a:solidFill>
                <a:cs typeface="Times New Roman" panose="02020603050405020304" pitchFamily="18" charset="0"/>
              </a:rPr>
              <a:t>May still be worth it if identified set is small</a:t>
            </a:r>
          </a:p>
        </p:txBody>
      </p:sp>
    </p:spTree>
    <p:extLst>
      <p:ext uri="{BB962C8B-B14F-4D97-AF65-F5344CB8AC3E}">
        <p14:creationId xmlns:p14="http://schemas.microsoft.com/office/powerpoint/2010/main" val="2357140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1261872" y="3856038"/>
            <a:ext cx="9558528" cy="2324099"/>
          </a:xfrm>
        </p:spPr>
        <p:txBody>
          <a:bodyPr>
            <a:normAutofit/>
          </a:bodyPr>
          <a:lstStyle/>
          <a:p>
            <a:r>
              <a:rPr lang="en-US" sz="2200" dirty="0"/>
              <a:t>Question: what if we just gave people dental insurance? </a:t>
            </a:r>
          </a:p>
          <a:p>
            <a:r>
              <a:rPr lang="en-US" sz="2200" dirty="0"/>
              <a:t>What’s the main </a:t>
            </a:r>
            <a:r>
              <a:rPr lang="en-US" sz="2200" b="1" dirty="0"/>
              <a:t>policy concern? </a:t>
            </a:r>
          </a:p>
          <a:p>
            <a:r>
              <a:rPr lang="en-US" sz="2200" dirty="0"/>
              <a:t>What’s the main </a:t>
            </a:r>
            <a:r>
              <a:rPr lang="en-US" sz="2200" b="1" dirty="0"/>
              <a:t>data concern? </a:t>
            </a:r>
            <a:r>
              <a:rPr lang="en-US" sz="2200" dirty="0"/>
              <a:t>What can’t we identify?</a:t>
            </a:r>
          </a:p>
          <a:p>
            <a:r>
              <a:rPr lang="en-US" sz="2200" i="1" dirty="0"/>
              <a:t>Secondary data concern: mis-reporting of dental insurance in data (HRS) </a:t>
            </a:r>
          </a:p>
        </p:txBody>
      </p:sp>
      <p:pic>
        <p:nvPicPr>
          <p:cNvPr id="9" name="Picture 8">
            <a:extLst>
              <a:ext uri="{FF2B5EF4-FFF2-40B4-BE49-F238E27FC236}">
                <a16:creationId xmlns:a16="http://schemas.microsoft.com/office/drawing/2014/main" id="{86419DE2-2D6A-ABC2-76D5-1B08D88C7843}"/>
              </a:ext>
            </a:extLst>
          </p:cNvPr>
          <p:cNvPicPr>
            <a:picLocks noChangeAspect="1"/>
          </p:cNvPicPr>
          <p:nvPr/>
        </p:nvPicPr>
        <p:blipFill>
          <a:blip r:embed="rId3"/>
          <a:stretch>
            <a:fillRect/>
          </a:stretch>
        </p:blipFill>
        <p:spPr>
          <a:xfrm>
            <a:off x="533400" y="1219200"/>
            <a:ext cx="10206753" cy="2438400"/>
          </a:xfrm>
          <a:prstGeom prst="rect">
            <a:avLst/>
          </a:prstGeom>
        </p:spPr>
      </p:pic>
    </p:spTree>
    <p:extLst>
      <p:ext uri="{BB962C8B-B14F-4D97-AF65-F5344CB8AC3E}">
        <p14:creationId xmlns:p14="http://schemas.microsoft.com/office/powerpoint/2010/main" val="1861553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in Health Policy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Number of visits</a:t>
            </a:r>
          </a:p>
          <a:p>
            <a:r>
              <a:rPr lang="en-US" sz="2400" dirty="0">
                <a:cs typeface="Times New Roman" panose="02020603050405020304" pitchFamily="18" charset="0"/>
              </a:rPr>
              <a:t>Number of prescriptions filled</a:t>
            </a:r>
          </a:p>
          <a:p>
            <a:r>
              <a:rPr lang="en-US" sz="2400" dirty="0">
                <a:cs typeface="Times New Roman" panose="02020603050405020304" pitchFamily="18" charset="0"/>
              </a:rPr>
              <a:t>Number of hospital mergers, closures, etc. </a:t>
            </a:r>
          </a:p>
          <a:p>
            <a:pPr marL="0" indent="0">
              <a:buNone/>
            </a:pPr>
            <a:r>
              <a:rPr lang="en-US" sz="3200" b="1" dirty="0">
                <a:solidFill>
                  <a:schemeClr val="accent2">
                    <a:lumMod val="75000"/>
                  </a:schemeClr>
                </a:solidFill>
                <a:cs typeface="Times New Roman" panose="02020603050405020304" pitchFamily="18" charset="0"/>
              </a:rPr>
              <a:t>There’s a lot</a:t>
            </a:r>
          </a:p>
          <a:p>
            <a:r>
              <a:rPr lang="en-US" sz="2400" dirty="0">
                <a:cs typeface="Times New Roman" panose="02020603050405020304" pitchFamily="18" charset="0"/>
              </a:rPr>
              <a:t>When an event is relatively rare (counts are small), data tend to be far from </a:t>
            </a:r>
            <a:r>
              <a:rPr lang="en-US" sz="2400" u="sng" dirty="0">
                <a:cs typeface="Times New Roman" panose="02020603050405020304" pitchFamily="18" charset="0"/>
              </a:rPr>
              <a:t>normally distributed</a:t>
            </a:r>
          </a:p>
          <a:p>
            <a:pPr lvl="1"/>
            <a:r>
              <a:rPr lang="en-US" sz="2400" dirty="0">
                <a:cs typeface="Times New Roman" panose="02020603050405020304" pitchFamily="18" charset="0"/>
              </a:rPr>
              <a:t>We use </a:t>
            </a:r>
            <a:r>
              <a:rPr lang="en-US" sz="2400" b="1" dirty="0">
                <a:solidFill>
                  <a:schemeClr val="accent2">
                    <a:lumMod val="75000"/>
                  </a:schemeClr>
                </a:solidFill>
                <a:cs typeface="Times New Roman" panose="02020603050405020304" pitchFamily="18" charset="0"/>
              </a:rPr>
              <a:t>Poisson regression </a:t>
            </a:r>
            <a:r>
              <a:rPr lang="en-US" sz="2400" dirty="0">
                <a:cs typeface="Times New Roman" panose="02020603050405020304" pitchFamily="18" charset="0"/>
              </a:rPr>
              <a:t>to handle this</a:t>
            </a:r>
          </a:p>
        </p:txBody>
      </p:sp>
    </p:spTree>
    <p:extLst>
      <p:ext uri="{BB962C8B-B14F-4D97-AF65-F5344CB8AC3E}">
        <p14:creationId xmlns:p14="http://schemas.microsoft.com/office/powerpoint/2010/main" val="3533842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dirty="0"/>
              <a:t>Question: How does expanding dental insurance affect utilization?</a:t>
            </a:r>
          </a:p>
          <a:p>
            <a:pPr lvl="1"/>
            <a:r>
              <a:rPr lang="en-US" sz="2200" dirty="0"/>
              <a:t>Who “comes out of the woodwork” and induced to use care? </a:t>
            </a:r>
          </a:p>
          <a:p>
            <a:pPr lvl="1"/>
            <a:r>
              <a:rPr lang="en-US" sz="2200" dirty="0"/>
              <a:t>Who is on the margin? </a:t>
            </a:r>
          </a:p>
          <a:p>
            <a:pPr lvl="1"/>
            <a:r>
              <a:rPr lang="en-US" sz="2200" dirty="0"/>
              <a:t>What does utilization look like for this group? </a:t>
            </a:r>
          </a:p>
          <a:p>
            <a:r>
              <a:rPr lang="en-US" sz="2400" dirty="0"/>
              <a:t>What other research designs does this sound like?  </a:t>
            </a:r>
          </a:p>
          <a:p>
            <a:r>
              <a:rPr lang="en-US" sz="2400" dirty="0"/>
              <a:t>The partial identification here is similar too: </a:t>
            </a:r>
            <a:r>
              <a:rPr lang="en-US" sz="2400" b="1" u="sng" dirty="0">
                <a:solidFill>
                  <a:schemeClr val="accent2">
                    <a:lumMod val="75000"/>
                  </a:schemeClr>
                </a:solidFill>
              </a:rPr>
              <a:t>monotonicity of selection</a:t>
            </a:r>
            <a:r>
              <a:rPr lang="en-US" sz="2400" dirty="0"/>
              <a:t>!</a:t>
            </a:r>
          </a:p>
        </p:txBody>
      </p:sp>
    </p:spTree>
    <p:extLst>
      <p:ext uri="{BB962C8B-B14F-4D97-AF65-F5344CB8AC3E}">
        <p14:creationId xmlns:p14="http://schemas.microsoft.com/office/powerpoint/2010/main" val="2630815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412" t="-1299"/>
                </a:stretch>
              </a:blipFill>
            </p:spPr>
            <p:txBody>
              <a:bodyPr/>
              <a:lstStyle/>
              <a:p>
                <a:r>
                  <a:rPr lang="en-US">
                    <a:noFill/>
                  </a:rPr>
                  <a:t> </a:t>
                </a:r>
              </a:p>
            </p:txBody>
          </p:sp>
        </mc:Fallback>
      </mc:AlternateContent>
    </p:spTree>
    <p:extLst>
      <p:ext uri="{BB962C8B-B14F-4D97-AF65-F5344CB8AC3E}">
        <p14:creationId xmlns:p14="http://schemas.microsoft.com/office/powerpoint/2010/main" val="1995870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m:t>
                      </m:r>
                      <m:r>
                        <a:rPr lang="en-US" sz="2400" b="0" i="1" smtClean="0">
                          <a:latin typeface="Cambria Math" panose="02040503050406030204" pitchFamily="18" charset="0"/>
                        </a:rPr>
                        <m:t>𝑉</m:t>
                      </m:r>
                      <m:r>
                        <a:rPr lang="en-US" sz="2400" b="0" i="1" smtClean="0">
                          <a:latin typeface="Cambria Math" panose="02040503050406030204" pitchFamily="18" charset="0"/>
                        </a:rPr>
                        <m:t>=1)</m:t>
                      </m:r>
                    </m:oMath>
                  </m:oMathPara>
                </a14:m>
                <a:endParaRPr lang="en-US" sz="2400" dirty="0"/>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412" t="-1299"/>
                </a:stretch>
              </a:blipFill>
            </p:spPr>
            <p:txBody>
              <a:bodyPr/>
              <a:lstStyle/>
              <a:p>
                <a:r>
                  <a:rPr lang="en-US">
                    <a:noFill/>
                  </a:rPr>
                  <a:t> </a:t>
                </a:r>
              </a:p>
            </p:txBody>
          </p:sp>
        </mc:Fallback>
      </mc:AlternateContent>
    </p:spTree>
    <p:extLst>
      <p:ext uri="{BB962C8B-B14F-4D97-AF65-F5344CB8AC3E}">
        <p14:creationId xmlns:p14="http://schemas.microsoft.com/office/powerpoint/2010/main" val="4181557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fontScale="92500" lnSpcReduction="10000"/>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m:t>
                      </m:r>
                      <m:r>
                        <a:rPr lang="en-US" sz="2400" b="0" i="1" smtClean="0">
                          <a:latin typeface="Cambria Math" panose="02040503050406030204" pitchFamily="18" charset="0"/>
                        </a:rPr>
                        <m:t>𝑉</m:t>
                      </m:r>
                      <m:r>
                        <a:rPr lang="en-US" sz="2400" b="0" i="1" smtClean="0">
                          <a:latin typeface="Cambria Math" panose="02040503050406030204" pitchFamily="18" charset="0"/>
                        </a:rPr>
                        <m:t>=1)</m:t>
                      </m:r>
                    </m:oMath>
                  </m:oMathPara>
                </a14:m>
                <a:endParaRPr lang="en-US" sz="2400" dirty="0"/>
              </a:p>
              <a:p>
                <a:pPr marL="0" indent="0">
                  <a:buNone/>
                </a:pPr>
                <a:r>
                  <a:rPr lang="en-US" sz="2400" b="1" dirty="0"/>
                  <a:t>Monotonicity assumptions: </a:t>
                </a:r>
              </a:p>
              <a:p>
                <a:pPr marL="457200" indent="-457200">
                  <a:buAutoNum type="arabicPeriod"/>
                </a:pPr>
                <a:r>
                  <a:rPr lang="en-US" sz="2400" dirty="0"/>
                  <a:t>(MTR): likelihood of using dental services only goes </a:t>
                </a:r>
                <a:r>
                  <a:rPr lang="en-US" sz="2400" i="1" dirty="0"/>
                  <a:t>up </a:t>
                </a:r>
                <a:r>
                  <a:rPr lang="en-US" sz="2400" dirty="0"/>
                  <a:t>with insurance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=0)</m:t>
                      </m:r>
                    </m:oMath>
                  </m:oMathPara>
                </a14:m>
                <a:endParaRPr lang="en-US" sz="2400" dirty="0"/>
              </a:p>
              <a:p>
                <a:pPr marL="457200" indent="-457200">
                  <a:buAutoNum type="arabicPeriod"/>
                </a:pPr>
                <a:r>
                  <a:rPr lang="en-US" sz="2400" dirty="0"/>
                  <a:t>(MTS): likelihood of using dental services in potential new entrants is no larger than current usage by insured:</a:t>
                </a:r>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i="1">
                                  <a:latin typeface="Cambria Math" panose="02040503050406030204" pitchFamily="18" charset="0"/>
                                </a:rPr>
                                <m:t>𝐷</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)=1</m:t>
                              </m:r>
                            </m:e>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r>
                                <a:rPr lang="en-US" sz="2400" i="1">
                                  <a:latin typeface="Cambria Math" panose="02040503050406030204" pitchFamily="18" charset="0"/>
                                </a:rPr>
                                <m:t>=1</m:t>
                              </m:r>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i="1">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i="1">
                                  <a:latin typeface="Cambria Math" panose="02040503050406030204" pitchFamily="18" charset="0"/>
                                </a:rPr>
                                <m:t>=</m:t>
                              </m:r>
                              <m:r>
                                <a:rPr lang="en-US" sz="2400" b="0" i="1" smtClean="0">
                                  <a:latin typeface="Cambria Math" panose="02040503050406030204" pitchFamily="18" charset="0"/>
                                </a:rPr>
                                <m:t>1</m:t>
                              </m:r>
                            </m:e>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r>
                                <a:rPr lang="en-US" sz="2400" i="1">
                                  <a:latin typeface="Cambria Math" panose="02040503050406030204" pitchFamily="18" charset="0"/>
                                </a:rPr>
                                <m:t>=0</m:t>
                              </m:r>
                            </m:e>
                          </m:d>
                        </m:e>
                      </m:func>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∈{0,1}</m:t>
                      </m:r>
                    </m:oMath>
                  </m:oMathPara>
                </a14:m>
                <a:endParaRPr lang="en-US" sz="2400" dirty="0"/>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765" t="-1653" b="-826"/>
                </a:stretch>
              </a:blipFill>
            </p:spPr>
            <p:txBody>
              <a:bodyPr/>
              <a:lstStyle/>
              <a:p>
                <a:r>
                  <a:rPr lang="en-US">
                    <a:noFill/>
                  </a:rPr>
                  <a:t> </a:t>
                </a:r>
              </a:p>
            </p:txBody>
          </p:sp>
        </mc:Fallback>
      </mc:AlternateContent>
    </p:spTree>
    <p:extLst>
      <p:ext uri="{BB962C8B-B14F-4D97-AF65-F5344CB8AC3E}">
        <p14:creationId xmlns:p14="http://schemas.microsoft.com/office/powerpoint/2010/main" val="592879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Results </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33D8C91-0299-3122-0ABD-BDA362AF0963}"/>
              </a:ext>
            </a:extLst>
          </p:cNvPr>
          <p:cNvPicPr>
            <a:picLocks noGrp="1" noChangeAspect="1"/>
          </p:cNvPicPr>
          <p:nvPr>
            <p:ph idx="1"/>
          </p:nvPr>
        </p:nvPicPr>
        <p:blipFill>
          <a:blip r:embed="rId3"/>
          <a:stretch>
            <a:fillRect/>
          </a:stretch>
        </p:blipFill>
        <p:spPr>
          <a:xfrm>
            <a:off x="2057400" y="228600"/>
            <a:ext cx="7924800" cy="6538202"/>
          </a:xfrm>
        </p:spPr>
      </p:pic>
    </p:spTree>
    <p:extLst>
      <p:ext uri="{BB962C8B-B14F-4D97-AF65-F5344CB8AC3E}">
        <p14:creationId xmlns:p14="http://schemas.microsoft.com/office/powerpoint/2010/main" val="2650945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Takeaways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Partial identification approaches can reduce assumptions, but come at a cost</a:t>
            </a:r>
          </a:p>
          <a:p>
            <a:r>
              <a:rPr lang="en-US" sz="2400" dirty="0"/>
              <a:t>Typically easy to compute (no special programming here, just some math)</a:t>
            </a:r>
          </a:p>
          <a:p>
            <a:r>
              <a:rPr lang="en-US" sz="2400" dirty="0"/>
              <a:t>Easy to state assumptions (typically just “this thing is bounded between 0 and 1”) </a:t>
            </a:r>
          </a:p>
        </p:txBody>
      </p:sp>
    </p:spTree>
    <p:extLst>
      <p:ext uri="{BB962C8B-B14F-4D97-AF65-F5344CB8AC3E}">
        <p14:creationId xmlns:p14="http://schemas.microsoft.com/office/powerpoint/2010/main" val="3142538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Uses in research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endParaRPr lang="en-US" sz="2400" dirty="0"/>
          </a:p>
        </p:txBody>
      </p:sp>
      <p:pic>
        <p:nvPicPr>
          <p:cNvPr id="11" name="Picture 10">
            <a:extLst>
              <a:ext uri="{FF2B5EF4-FFF2-40B4-BE49-F238E27FC236}">
                <a16:creationId xmlns:a16="http://schemas.microsoft.com/office/drawing/2014/main" id="{70A0B7F9-C98E-68F9-D250-70CA25A75D46}"/>
              </a:ext>
            </a:extLst>
          </p:cNvPr>
          <p:cNvPicPr>
            <a:picLocks noChangeAspect="1"/>
          </p:cNvPicPr>
          <p:nvPr/>
        </p:nvPicPr>
        <p:blipFill>
          <a:blip r:embed="rId3"/>
          <a:stretch>
            <a:fillRect/>
          </a:stretch>
        </p:blipFill>
        <p:spPr>
          <a:xfrm>
            <a:off x="11575" y="4207945"/>
            <a:ext cx="6750397" cy="1492327"/>
          </a:xfrm>
          <a:prstGeom prst="rect">
            <a:avLst/>
          </a:prstGeom>
        </p:spPr>
      </p:pic>
      <p:pic>
        <p:nvPicPr>
          <p:cNvPr id="15" name="Picture 14">
            <a:extLst>
              <a:ext uri="{FF2B5EF4-FFF2-40B4-BE49-F238E27FC236}">
                <a16:creationId xmlns:a16="http://schemas.microsoft.com/office/drawing/2014/main" id="{7885CF03-DC7D-E83F-E8DB-9EFBF2F9E0D0}"/>
              </a:ext>
            </a:extLst>
          </p:cNvPr>
          <p:cNvPicPr>
            <a:picLocks noChangeAspect="1"/>
          </p:cNvPicPr>
          <p:nvPr/>
        </p:nvPicPr>
        <p:blipFill>
          <a:blip r:embed="rId4"/>
          <a:stretch>
            <a:fillRect/>
          </a:stretch>
        </p:blipFill>
        <p:spPr>
          <a:xfrm>
            <a:off x="344547" y="2016804"/>
            <a:ext cx="5486682" cy="920797"/>
          </a:xfrm>
          <a:prstGeom prst="rect">
            <a:avLst/>
          </a:prstGeom>
        </p:spPr>
      </p:pic>
      <p:pic>
        <p:nvPicPr>
          <p:cNvPr id="17" name="Picture 16">
            <a:extLst>
              <a:ext uri="{FF2B5EF4-FFF2-40B4-BE49-F238E27FC236}">
                <a16:creationId xmlns:a16="http://schemas.microsoft.com/office/drawing/2014/main" id="{CFE589D7-88EF-A1AE-723F-7B56341D858B}"/>
              </a:ext>
            </a:extLst>
          </p:cNvPr>
          <p:cNvPicPr>
            <a:picLocks noChangeAspect="1"/>
          </p:cNvPicPr>
          <p:nvPr/>
        </p:nvPicPr>
        <p:blipFill>
          <a:blip r:embed="rId5"/>
          <a:stretch>
            <a:fillRect/>
          </a:stretch>
        </p:blipFill>
        <p:spPr>
          <a:xfrm>
            <a:off x="4747055" y="66826"/>
            <a:ext cx="6407479" cy="2121009"/>
          </a:xfrm>
          <a:prstGeom prst="rect">
            <a:avLst/>
          </a:prstGeom>
        </p:spPr>
      </p:pic>
      <p:pic>
        <p:nvPicPr>
          <p:cNvPr id="19" name="Picture 18">
            <a:extLst>
              <a:ext uri="{FF2B5EF4-FFF2-40B4-BE49-F238E27FC236}">
                <a16:creationId xmlns:a16="http://schemas.microsoft.com/office/drawing/2014/main" id="{3FFF1FF4-79AB-4789-0DA1-0E870AC8D080}"/>
              </a:ext>
            </a:extLst>
          </p:cNvPr>
          <p:cNvPicPr>
            <a:picLocks noChangeAspect="1"/>
          </p:cNvPicPr>
          <p:nvPr/>
        </p:nvPicPr>
        <p:blipFill>
          <a:blip r:embed="rId6"/>
          <a:stretch>
            <a:fillRect/>
          </a:stretch>
        </p:blipFill>
        <p:spPr>
          <a:xfrm>
            <a:off x="5460725" y="5008086"/>
            <a:ext cx="5359675" cy="1676486"/>
          </a:xfrm>
          <a:prstGeom prst="rect">
            <a:avLst/>
          </a:prstGeom>
        </p:spPr>
      </p:pic>
      <p:pic>
        <p:nvPicPr>
          <p:cNvPr id="9" name="Picture 8">
            <a:extLst>
              <a:ext uri="{FF2B5EF4-FFF2-40B4-BE49-F238E27FC236}">
                <a16:creationId xmlns:a16="http://schemas.microsoft.com/office/drawing/2014/main" id="{53967187-06DB-8016-E6AD-7AEE33B2948F}"/>
              </a:ext>
            </a:extLst>
          </p:cNvPr>
          <p:cNvPicPr>
            <a:picLocks noChangeAspect="1"/>
          </p:cNvPicPr>
          <p:nvPr/>
        </p:nvPicPr>
        <p:blipFill>
          <a:blip r:embed="rId7"/>
          <a:stretch>
            <a:fillRect/>
          </a:stretch>
        </p:blipFill>
        <p:spPr>
          <a:xfrm>
            <a:off x="3346043" y="2736326"/>
            <a:ext cx="7588640" cy="1638384"/>
          </a:xfrm>
          <a:prstGeom prst="rect">
            <a:avLst/>
          </a:prstGeom>
        </p:spPr>
      </p:pic>
    </p:spTree>
    <p:extLst>
      <p:ext uri="{BB962C8B-B14F-4D97-AF65-F5344CB8AC3E}">
        <p14:creationId xmlns:p14="http://schemas.microsoft.com/office/powerpoint/2010/main" val="68998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p:txBody>
      </p:sp>
    </p:spTree>
    <p:extLst>
      <p:ext uri="{BB962C8B-B14F-4D97-AF65-F5344CB8AC3E}">
        <p14:creationId xmlns:p14="http://schemas.microsoft.com/office/powerpoint/2010/main" val="2198317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a:p>
            <a:r>
              <a:rPr lang="en-US" sz="2400" dirty="0"/>
              <a:t>We can bound them! Based on </a:t>
            </a:r>
            <a:r>
              <a:rPr lang="en-US" sz="2400" dirty="0" err="1"/>
              <a:t>Mogstad</a:t>
            </a:r>
            <a:r>
              <a:rPr lang="en-US" sz="2400" dirty="0"/>
              <a:t>, Santos, and </a:t>
            </a:r>
            <a:r>
              <a:rPr lang="en-US" sz="2400" dirty="0" err="1"/>
              <a:t>Torgovitsky</a:t>
            </a:r>
            <a:r>
              <a:rPr lang="en-US" sz="2400" dirty="0"/>
              <a:t> (2018, ECTA)</a:t>
            </a:r>
          </a:p>
          <a:p>
            <a:pPr lvl="1"/>
            <a:r>
              <a:rPr lang="en-US" sz="2200" dirty="0"/>
              <a:t>Proposed a </a:t>
            </a:r>
            <a:r>
              <a:rPr lang="en-US" sz="2200" b="1" dirty="0">
                <a:solidFill>
                  <a:schemeClr val="accent2">
                    <a:lumMod val="75000"/>
                  </a:schemeClr>
                </a:solidFill>
              </a:rPr>
              <a:t>policy relevant treatment effect </a:t>
            </a:r>
            <a:r>
              <a:rPr lang="en-US" sz="2200" dirty="0"/>
              <a:t>(PRTE)</a:t>
            </a:r>
          </a:p>
        </p:txBody>
      </p:sp>
      <p:pic>
        <p:nvPicPr>
          <p:cNvPr id="4" name="Picture 3">
            <a:extLst>
              <a:ext uri="{FF2B5EF4-FFF2-40B4-BE49-F238E27FC236}">
                <a16:creationId xmlns:a16="http://schemas.microsoft.com/office/drawing/2014/main" id="{CD8A602E-EE2D-1CB8-99D5-E847F6F05DA5}"/>
              </a:ext>
            </a:extLst>
          </p:cNvPr>
          <p:cNvPicPr>
            <a:picLocks noChangeAspect="1"/>
          </p:cNvPicPr>
          <p:nvPr/>
        </p:nvPicPr>
        <p:blipFill>
          <a:blip r:embed="rId3"/>
          <a:stretch>
            <a:fillRect/>
          </a:stretch>
        </p:blipFill>
        <p:spPr>
          <a:xfrm>
            <a:off x="2971800" y="3429000"/>
            <a:ext cx="5591955" cy="1333686"/>
          </a:xfrm>
          <a:prstGeom prst="rect">
            <a:avLst/>
          </a:prstGeom>
        </p:spPr>
      </p:pic>
      <p:pic>
        <p:nvPicPr>
          <p:cNvPr id="7" name="Picture 6">
            <a:extLst>
              <a:ext uri="{FF2B5EF4-FFF2-40B4-BE49-F238E27FC236}">
                <a16:creationId xmlns:a16="http://schemas.microsoft.com/office/drawing/2014/main" id="{9A4D12F2-C86F-0A06-8383-3BCFA507A0FE}"/>
              </a:ext>
            </a:extLst>
          </p:cNvPr>
          <p:cNvPicPr>
            <a:picLocks noChangeAspect="1"/>
          </p:cNvPicPr>
          <p:nvPr/>
        </p:nvPicPr>
        <p:blipFill>
          <a:blip r:embed="rId4"/>
          <a:stretch>
            <a:fillRect/>
          </a:stretch>
        </p:blipFill>
        <p:spPr>
          <a:xfrm>
            <a:off x="3055942" y="5242779"/>
            <a:ext cx="5010849" cy="457264"/>
          </a:xfrm>
          <a:prstGeom prst="rect">
            <a:avLst/>
          </a:prstGeom>
        </p:spPr>
      </p:pic>
    </p:spTree>
    <p:extLst>
      <p:ext uri="{BB962C8B-B14F-4D97-AF65-F5344CB8AC3E}">
        <p14:creationId xmlns:p14="http://schemas.microsoft.com/office/powerpoint/2010/main" val="1085678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a:p>
            <a:r>
              <a:rPr lang="en-US" sz="2400" dirty="0"/>
              <a:t>We can bound them! Based on </a:t>
            </a:r>
            <a:r>
              <a:rPr lang="en-US" sz="2400" dirty="0" err="1"/>
              <a:t>Mogstad</a:t>
            </a:r>
            <a:r>
              <a:rPr lang="en-US" sz="2400" dirty="0"/>
              <a:t>, Santos, and </a:t>
            </a:r>
            <a:r>
              <a:rPr lang="en-US" sz="2400" dirty="0" err="1"/>
              <a:t>Torgovitsky</a:t>
            </a:r>
            <a:r>
              <a:rPr lang="en-US" sz="2400" dirty="0"/>
              <a:t> (2018, ECTA)</a:t>
            </a:r>
          </a:p>
          <a:p>
            <a:pPr lvl="1"/>
            <a:r>
              <a:rPr lang="en-US" sz="2200" dirty="0"/>
              <a:t>Proposed a </a:t>
            </a:r>
            <a:r>
              <a:rPr lang="en-US" sz="2200" b="1" dirty="0">
                <a:solidFill>
                  <a:schemeClr val="accent2">
                    <a:lumMod val="75000"/>
                  </a:schemeClr>
                </a:solidFill>
              </a:rPr>
              <a:t>policy relevant treatment effect </a:t>
            </a:r>
            <a:r>
              <a:rPr lang="en-US" sz="2200" dirty="0"/>
              <a:t>(PRTE)</a:t>
            </a:r>
          </a:p>
        </p:txBody>
      </p:sp>
      <p:pic>
        <p:nvPicPr>
          <p:cNvPr id="4" name="Picture 3">
            <a:extLst>
              <a:ext uri="{FF2B5EF4-FFF2-40B4-BE49-F238E27FC236}">
                <a16:creationId xmlns:a16="http://schemas.microsoft.com/office/drawing/2014/main" id="{CD8A602E-EE2D-1CB8-99D5-E847F6F05DA5}"/>
              </a:ext>
            </a:extLst>
          </p:cNvPr>
          <p:cNvPicPr>
            <a:picLocks noChangeAspect="1"/>
          </p:cNvPicPr>
          <p:nvPr/>
        </p:nvPicPr>
        <p:blipFill>
          <a:blip r:embed="rId3"/>
          <a:stretch>
            <a:fillRect/>
          </a:stretch>
        </p:blipFill>
        <p:spPr>
          <a:xfrm>
            <a:off x="2971800" y="3429000"/>
            <a:ext cx="5591955" cy="1333686"/>
          </a:xfrm>
          <a:prstGeom prst="rect">
            <a:avLst/>
          </a:prstGeom>
        </p:spPr>
      </p:pic>
      <p:pic>
        <p:nvPicPr>
          <p:cNvPr id="7" name="Picture 6">
            <a:extLst>
              <a:ext uri="{FF2B5EF4-FFF2-40B4-BE49-F238E27FC236}">
                <a16:creationId xmlns:a16="http://schemas.microsoft.com/office/drawing/2014/main" id="{9A4D12F2-C86F-0A06-8383-3BCFA507A0FE}"/>
              </a:ext>
            </a:extLst>
          </p:cNvPr>
          <p:cNvPicPr>
            <a:picLocks noChangeAspect="1"/>
          </p:cNvPicPr>
          <p:nvPr/>
        </p:nvPicPr>
        <p:blipFill>
          <a:blip r:embed="rId4"/>
          <a:stretch>
            <a:fillRect/>
          </a:stretch>
        </p:blipFill>
        <p:spPr>
          <a:xfrm>
            <a:off x="3055942" y="5242779"/>
            <a:ext cx="5010849" cy="457264"/>
          </a:xfrm>
          <a:prstGeom prst="rect">
            <a:avLst/>
          </a:prstGeom>
        </p:spPr>
      </p:pic>
      <p:sp>
        <p:nvSpPr>
          <p:cNvPr id="8" name="TextBox 7">
            <a:extLst>
              <a:ext uri="{FF2B5EF4-FFF2-40B4-BE49-F238E27FC236}">
                <a16:creationId xmlns:a16="http://schemas.microsoft.com/office/drawing/2014/main" id="{B38B9B56-E9FD-F28F-8603-34F96C31837F}"/>
              </a:ext>
            </a:extLst>
          </p:cNvPr>
          <p:cNvSpPr txBox="1"/>
          <p:nvPr/>
        </p:nvSpPr>
        <p:spPr>
          <a:xfrm>
            <a:off x="2117026" y="5866185"/>
            <a:ext cx="397897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CA" dirty="0"/>
              <a:t>Policy induces new treatment entry</a:t>
            </a:r>
          </a:p>
        </p:txBody>
      </p:sp>
      <p:cxnSp>
        <p:nvCxnSpPr>
          <p:cNvPr id="10" name="Straight Arrow Connector 9">
            <a:extLst>
              <a:ext uri="{FF2B5EF4-FFF2-40B4-BE49-F238E27FC236}">
                <a16:creationId xmlns:a16="http://schemas.microsoft.com/office/drawing/2014/main" id="{59BC3C0E-75C7-1796-E18C-C3E61EFFD96D}"/>
              </a:ext>
            </a:extLst>
          </p:cNvPr>
          <p:cNvCxnSpPr/>
          <p:nvPr/>
        </p:nvCxnSpPr>
        <p:spPr>
          <a:xfrm flipV="1">
            <a:off x="3810000" y="5562600"/>
            <a:ext cx="228600" cy="274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603EDF16-A396-8BA9-6702-10FB1040AF3D}"/>
              </a:ext>
            </a:extLst>
          </p:cNvPr>
          <p:cNvSpPr txBox="1"/>
          <p:nvPr/>
        </p:nvSpPr>
        <p:spPr>
          <a:xfrm>
            <a:off x="7557451" y="4668104"/>
            <a:ext cx="3618298" cy="646331"/>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CA" dirty="0"/>
              <a:t>Propensity scores for treatment </a:t>
            </a:r>
          </a:p>
          <a:p>
            <a:r>
              <a:rPr lang="en-CA" dirty="0"/>
              <a:t>given Z=0 and Z=1</a:t>
            </a:r>
          </a:p>
        </p:txBody>
      </p:sp>
      <p:cxnSp>
        <p:nvCxnSpPr>
          <p:cNvPr id="9" name="Straight Arrow Connector 8">
            <a:extLst>
              <a:ext uri="{FF2B5EF4-FFF2-40B4-BE49-F238E27FC236}">
                <a16:creationId xmlns:a16="http://schemas.microsoft.com/office/drawing/2014/main" id="{DE7FCDA7-0B81-FE16-2A66-43FE29A235D2}"/>
              </a:ext>
            </a:extLst>
          </p:cNvPr>
          <p:cNvCxnSpPr/>
          <p:nvPr/>
        </p:nvCxnSpPr>
        <p:spPr>
          <a:xfrm flipH="1" flipV="1">
            <a:off x="7315200" y="4679567"/>
            <a:ext cx="152400" cy="3117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1" name="Picture 2" descr="RStudio - RStudio">
            <a:extLst>
              <a:ext uri="{FF2B5EF4-FFF2-40B4-BE49-F238E27FC236}">
                <a16:creationId xmlns:a16="http://schemas.microsoft.com/office/drawing/2014/main" id="{5790EB6D-5820-B345-00EB-5E3C81135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200" y="556260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9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Job Changes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51B982D-3109-50AC-7B64-32C959187547}"/>
              </a:ext>
            </a:extLst>
          </p:cNvPr>
          <p:cNvPicPr>
            <a:picLocks noGrp="1" noChangeAspect="1"/>
          </p:cNvPicPr>
          <p:nvPr>
            <p:ph idx="1"/>
          </p:nvPr>
        </p:nvPicPr>
        <p:blipFill>
          <a:blip r:embed="rId3"/>
          <a:stretch>
            <a:fillRect/>
          </a:stretch>
        </p:blipFill>
        <p:spPr>
          <a:xfrm>
            <a:off x="1447800" y="1447800"/>
            <a:ext cx="8229600" cy="4849585"/>
          </a:xfrm>
        </p:spPr>
      </p:pic>
    </p:spTree>
    <p:extLst>
      <p:ext uri="{BB962C8B-B14F-4D97-AF65-F5344CB8AC3E}">
        <p14:creationId xmlns:p14="http://schemas.microsoft.com/office/powerpoint/2010/main" val="2482236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endParaRPr lang="en-US" sz="2200" dirty="0"/>
          </a:p>
        </p:txBody>
      </p:sp>
      <p:cxnSp>
        <p:nvCxnSpPr>
          <p:cNvPr id="10" name="Straight Arrow Connector 9">
            <a:extLst>
              <a:ext uri="{FF2B5EF4-FFF2-40B4-BE49-F238E27FC236}">
                <a16:creationId xmlns:a16="http://schemas.microsoft.com/office/drawing/2014/main" id="{59BC3C0E-75C7-1796-E18C-C3E61EFFD96D}"/>
              </a:ext>
            </a:extLst>
          </p:cNvPr>
          <p:cNvCxnSpPr/>
          <p:nvPr/>
        </p:nvCxnSpPr>
        <p:spPr>
          <a:xfrm flipV="1">
            <a:off x="3810000" y="5562600"/>
            <a:ext cx="228600" cy="274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DE7FCDA7-0B81-FE16-2A66-43FE29A235D2}"/>
              </a:ext>
            </a:extLst>
          </p:cNvPr>
          <p:cNvCxnSpPr/>
          <p:nvPr/>
        </p:nvCxnSpPr>
        <p:spPr>
          <a:xfrm flipH="1" flipV="1">
            <a:off x="7315200" y="4679567"/>
            <a:ext cx="152400" cy="3117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6" name="Picture 5">
            <a:extLst>
              <a:ext uri="{FF2B5EF4-FFF2-40B4-BE49-F238E27FC236}">
                <a16:creationId xmlns:a16="http://schemas.microsoft.com/office/drawing/2014/main" id="{F3C5F207-279C-83A4-0ADF-E17F7FB28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396" y="1020762"/>
            <a:ext cx="8186530" cy="616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975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1261872" y="3856038"/>
            <a:ext cx="8595360" cy="2324099"/>
          </a:xfrm>
        </p:spPr>
        <p:txBody>
          <a:bodyPr>
            <a:normAutofit/>
          </a:bodyPr>
          <a:lstStyle/>
          <a:p>
            <a:endParaRPr lang="en-US" sz="2200" dirty="0"/>
          </a:p>
        </p:txBody>
      </p:sp>
      <p:pic>
        <p:nvPicPr>
          <p:cNvPr id="4" name="Picture 3">
            <a:extLst>
              <a:ext uri="{FF2B5EF4-FFF2-40B4-BE49-F238E27FC236}">
                <a16:creationId xmlns:a16="http://schemas.microsoft.com/office/drawing/2014/main" id="{5268F0A1-5F4F-C37A-CA24-423E9B413B84}"/>
              </a:ext>
            </a:extLst>
          </p:cNvPr>
          <p:cNvPicPr>
            <a:picLocks noChangeAspect="1"/>
          </p:cNvPicPr>
          <p:nvPr/>
        </p:nvPicPr>
        <p:blipFill>
          <a:blip r:embed="rId3"/>
          <a:stretch>
            <a:fillRect/>
          </a:stretch>
        </p:blipFill>
        <p:spPr>
          <a:xfrm>
            <a:off x="5619750" y="2952750"/>
            <a:ext cx="952500" cy="952500"/>
          </a:xfrm>
          <a:prstGeom prst="rect">
            <a:avLst/>
          </a:prstGeom>
        </p:spPr>
      </p:pic>
      <p:pic>
        <p:nvPicPr>
          <p:cNvPr id="6" name="Picture 5">
            <a:extLst>
              <a:ext uri="{FF2B5EF4-FFF2-40B4-BE49-F238E27FC236}">
                <a16:creationId xmlns:a16="http://schemas.microsoft.com/office/drawing/2014/main" id="{B2B24377-093F-5E40-C715-277B30F91569}"/>
              </a:ext>
            </a:extLst>
          </p:cNvPr>
          <p:cNvPicPr>
            <a:picLocks noChangeAspect="1"/>
          </p:cNvPicPr>
          <p:nvPr/>
        </p:nvPicPr>
        <p:blipFill>
          <a:blip r:embed="rId4"/>
          <a:stretch>
            <a:fillRect/>
          </a:stretch>
        </p:blipFill>
        <p:spPr>
          <a:xfrm>
            <a:off x="228600" y="152400"/>
            <a:ext cx="11246832" cy="6400800"/>
          </a:xfrm>
          <a:prstGeom prst="rect">
            <a:avLst/>
          </a:prstGeom>
        </p:spPr>
      </p:pic>
    </p:spTree>
    <p:extLst>
      <p:ext uri="{BB962C8B-B14F-4D97-AF65-F5344CB8AC3E}">
        <p14:creationId xmlns:p14="http://schemas.microsoft.com/office/powerpoint/2010/main" val="1191258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Another example: OVB</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What if your identification is threatened by omitted variables that you simply can’t control for? </a:t>
            </a:r>
          </a:p>
          <a:p>
            <a:r>
              <a:rPr lang="en-US" sz="2400" dirty="0">
                <a:cs typeface="Times New Roman" panose="02020603050405020304" pitchFamily="18" charset="0"/>
              </a:rPr>
              <a:t>One possible approach (similar to partial identification) is to use </a:t>
            </a:r>
            <a:r>
              <a:rPr lang="en-US" sz="2400" b="1" dirty="0">
                <a:cs typeface="Times New Roman" panose="02020603050405020304" pitchFamily="18" charset="0"/>
              </a:rPr>
              <a:t>bounds </a:t>
            </a:r>
            <a:r>
              <a:rPr lang="en-US" sz="2400" dirty="0">
                <a:cs typeface="Times New Roman" panose="02020603050405020304" pitchFamily="18" charset="0"/>
              </a:rPr>
              <a:t>on the sensitivity of your results to including controls (Oster bounds) </a:t>
            </a: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F444AD99-EF80-E625-529D-D76DB4F45423}"/>
              </a:ext>
            </a:extLst>
          </p:cNvPr>
          <p:cNvPicPr>
            <a:picLocks noChangeAspect="1"/>
          </p:cNvPicPr>
          <p:nvPr/>
        </p:nvPicPr>
        <p:blipFill>
          <a:blip r:embed="rId3"/>
          <a:stretch>
            <a:fillRect/>
          </a:stretch>
        </p:blipFill>
        <p:spPr>
          <a:xfrm>
            <a:off x="1035457" y="2711965"/>
            <a:ext cx="9437914" cy="3836947"/>
          </a:xfrm>
          <a:prstGeom prst="rect">
            <a:avLst/>
          </a:prstGeom>
        </p:spPr>
      </p:pic>
    </p:spTree>
    <p:extLst>
      <p:ext uri="{BB962C8B-B14F-4D97-AF65-F5344CB8AC3E}">
        <p14:creationId xmlns:p14="http://schemas.microsoft.com/office/powerpoint/2010/main" val="3106046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Another example: OVB</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fontScale="92500" lnSpcReduction="10000"/>
              </a:bodyPr>
              <a:lstStyle/>
              <a:p>
                <a:r>
                  <a:rPr lang="en-US" sz="2400" dirty="0">
                    <a:cs typeface="Times New Roman" panose="02020603050405020304" pitchFamily="18" charset="0"/>
                  </a:rPr>
                  <a:t>What if your identification is threatened by omitted variables that you simply can’t control for? </a:t>
                </a:r>
              </a:p>
              <a:p>
                <a:r>
                  <a:rPr lang="en-US" sz="2400" dirty="0">
                    <a:cs typeface="Times New Roman" panose="02020603050405020304" pitchFamily="18" charset="0"/>
                  </a:rPr>
                  <a:t>One possible approach (similar to partial identification) is to use </a:t>
                </a:r>
                <a:r>
                  <a:rPr lang="en-US" sz="2400" b="1" dirty="0">
                    <a:cs typeface="Times New Roman" panose="02020603050405020304" pitchFamily="18" charset="0"/>
                  </a:rPr>
                  <a:t>bounds </a:t>
                </a:r>
                <a:r>
                  <a:rPr lang="en-US" sz="2400" dirty="0">
                    <a:cs typeface="Times New Roman" panose="02020603050405020304" pitchFamily="18" charset="0"/>
                  </a:rPr>
                  <a:t>on the sensitivity of your results to including controls (Oster bounds) </a:t>
                </a:r>
              </a:p>
              <a:p>
                <a:pPr marL="457200" indent="-457200">
                  <a:buAutoNum type="arabicPeriod"/>
                </a:pPr>
                <a:r>
                  <a:rPr lang="en-US" sz="2400" dirty="0">
                    <a:cs typeface="Times New Roman" panose="02020603050405020304" pitchFamily="18" charset="0"/>
                  </a:rPr>
                  <a:t>Based on the formula for OVB</a:t>
                </a:r>
              </a:p>
              <a:p>
                <a:pPr marL="457200" indent="-457200">
                  <a:buAutoNum type="arabicPeriod"/>
                </a:pPr>
                <a:r>
                  <a:rPr lang="en-US" sz="2400" dirty="0">
                    <a:cs typeface="Times New Roman" panose="02020603050405020304" pitchFamily="18" charset="0"/>
                  </a:rPr>
                  <a:t>If we assume (1) selection on unobserved variables is equal to selection on observed variables and (2) under the null of no treatment effect. </a:t>
                </a:r>
              </a:p>
              <a:p>
                <a:pPr marL="457200" indent="-457200">
                  <a:buAutoNum type="arabicPeriod"/>
                </a:pPr>
                <a:r>
                  <a:rPr lang="en-US" sz="2400" dirty="0">
                    <a:cs typeface="Times New Roman" panose="02020603050405020304" pitchFamily="18" charset="0"/>
                  </a:rPr>
                  <a:t>Then we can calculate bounds for how much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might move if we include additional unobserved variation. </a:t>
                </a:r>
              </a:p>
              <a:p>
                <a:pPr marL="457200" indent="-457200">
                  <a:buAutoNum type="arabicPeriod"/>
                </a:pPr>
                <a:r>
                  <a:rPr lang="en-US" sz="2400" dirty="0">
                    <a:cs typeface="Times New Roman" panose="02020603050405020304" pitchFamily="18" charset="0"/>
                  </a:rPr>
                  <a:t>By then comparing the magnitude of the bias to the size of the initial treatment effect estimate, one can infer how selection on unobserved variables must compare to selection on observed variables in order to fully explain the initial treatment effect estimate.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355" t="-1779" r="-1066"/>
                </a:stretch>
              </a:blipFill>
            </p:spPr>
            <p:txBody>
              <a:bodyPr/>
              <a:lstStyle/>
              <a:p>
                <a:r>
                  <a:rPr lang="en-US">
                    <a:noFill/>
                  </a:rPr>
                  <a:t> </a:t>
                </a:r>
              </a:p>
            </p:txBody>
          </p:sp>
        </mc:Fallback>
      </mc:AlternateContent>
    </p:spTree>
    <p:extLst>
      <p:ext uri="{BB962C8B-B14F-4D97-AF65-F5344CB8AC3E}">
        <p14:creationId xmlns:p14="http://schemas.microsoft.com/office/powerpoint/2010/main" val="2011073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812F7-36B6-AFCE-93D0-D9C0A0734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A339E-70E0-BDE2-2699-2F58F997DBB3}"/>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final approach: build out a structural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EBC4AB-B31C-F1DF-92D3-C9DC71B3EF45}"/>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Discrete choice (static or dynamic)</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sSub>
                                <m:sSubPr>
                                  <m:ctrlPr>
                                    <a:rPr lang="en-US" sz="2400" b="0" i="1" smtClean="0">
                                      <a:latin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cs typeface="Times New Roman" panose="02020603050405020304" pitchFamily="18" charset="0"/>
                                        </a:rPr>
                                      </m:ctrlPr>
                                    </m:sSup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e>
                                      </m:d>
                                    </m:e>
                                    <m:sup>
                                      <m:r>
                                        <a:rPr lang="en-US" sz="2400" b="0" i="1" smtClean="0">
                                          <a:latin typeface="Cambria Math" panose="02040503050406030204" pitchFamily="18" charset="0"/>
                                          <a:cs typeface="Times New Roman" panose="02020603050405020304" pitchFamily="18" charset="0"/>
                                        </a:rPr>
                                        <m:t>∞</m:t>
                                      </m:r>
                                    </m:sup>
                                  </m:sSup>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lim>
                          </m:limLow>
                        </m:fName>
                        <m:e>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m:t>
                              </m:r>
                            </m:sup>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𝛽</m:t>
                                  </m:r>
                                </m:e>
                                <m:sup>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p>
                              </m:sSup>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𝜺</m:t>
                                      </m:r>
                                    </m:e>
                                    <m:sub>
                                      <m:r>
                                        <a:rPr lang="en-US" sz="2400" b="1" i="1" smtClean="0">
                                          <a:latin typeface="Cambria Math" panose="02040503050406030204" pitchFamily="18" charset="0"/>
                                          <a:cs typeface="Times New Roman" panose="02020603050405020304" pitchFamily="18" charset="0"/>
                                        </a:rPr>
                                        <m:t>𝒕</m:t>
                                      </m:r>
                                    </m:sub>
                                  </m:sSub>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𝜽</m:t>
                                  </m:r>
                                </m:e>
                              </m:d>
                            </m:e>
                          </m:nary>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e>
                      </m:func>
                    </m:oMath>
                  </m:oMathPara>
                </a14:m>
                <a:endParaRPr lang="en-US" sz="2400" dirty="0">
                  <a:cs typeface="Times New Roman" panose="02020603050405020304" pitchFamily="18" charset="0"/>
                </a:endParaRPr>
              </a:p>
              <a:p>
                <a:pPr lvl="1"/>
                <a:r>
                  <a:rPr lang="en-US" sz="2400" dirty="0">
                    <a:solidFill>
                      <a:schemeClr val="tx1"/>
                    </a:solidFill>
                    <a:cs typeface="Times New Roman" panose="02020603050405020304" pitchFamily="18" charset="0"/>
                  </a:rPr>
                  <a:t>Examples: </a:t>
                </a:r>
                <a:r>
                  <a:rPr lang="en-US" sz="2200" dirty="0">
                    <a:solidFill>
                      <a:schemeClr val="tx1"/>
                    </a:solidFill>
                    <a:cs typeface="Times New Roman" panose="02020603050405020304" pitchFamily="18" charset="0"/>
                  </a:rPr>
                  <a:t>plan choice (</a:t>
                </a:r>
                <a:r>
                  <a:rPr lang="en-US" sz="2200" u="sng" dirty="0">
                    <a:solidFill>
                      <a:schemeClr val="tx1"/>
                    </a:solidFill>
                    <a:cs typeface="Times New Roman" panose="02020603050405020304" pitchFamily="18" charset="0"/>
                  </a:rPr>
                  <a:t>Einav et al., 2013</a:t>
                </a:r>
                <a:r>
                  <a:rPr lang="en-US" sz="2200" dirty="0">
                    <a:solidFill>
                      <a:schemeClr val="tx1"/>
                    </a:solidFill>
                    <a:cs typeface="Times New Roman" panose="02020603050405020304" pitchFamily="18" charset="0"/>
                  </a:rPr>
                  <a:t>; Brown and Jeon 2019; Ericson et al., 2021)</a:t>
                </a:r>
              </a:p>
              <a:p>
                <a:r>
                  <a:rPr lang="en-US" sz="2400" dirty="0">
                    <a:cs typeface="Times New Roman" panose="02020603050405020304" pitchFamily="18" charset="0"/>
                  </a:rPr>
                  <a:t>Demand estimation</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𝑎𝑟𝑔𝑚𝑎</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sub>
                      </m:sSub>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𝑖𝑗𝑚</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𝑖𝑚</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𝑃</m:t>
                          </m:r>
                        </m:e>
                        <m:sub>
                          <m:r>
                            <a:rPr lang="en-US" sz="2400" b="0" i="1" smtClean="0">
                              <a:latin typeface="Cambria Math" panose="02040503050406030204" pitchFamily="18" charset="0"/>
                              <a:cs typeface="Times New Roman" panose="02020603050405020304" pitchFamily="18" charset="0"/>
                            </a:rPr>
                            <m:t>𝑖𝑗𝑚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𝜉</m:t>
                          </m:r>
                        </m:e>
                        <m:sub>
                          <m:r>
                            <a:rPr lang="en-US" sz="2400" b="0" i="1" smtClean="0">
                              <a:latin typeface="Cambria Math" panose="02040503050406030204" pitchFamily="18" charset="0"/>
                              <a:cs typeface="Times New Roman" panose="02020603050405020304" pitchFamily="18" charset="0"/>
                            </a:rPr>
                            <m:t>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𝑖𝑗𝑚</m:t>
                          </m:r>
                        </m:sub>
                      </m:sSub>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endogenous prices (Tebaldi et al., 2023); Marone and Sabety (2022)</a:t>
                </a:r>
              </a:p>
              <a:p>
                <a:r>
                  <a:rPr lang="en-US" sz="2400" dirty="0">
                    <a:cs typeface="Times New Roman" panose="02020603050405020304" pitchFamily="18" charset="0"/>
                  </a:rPr>
                  <a:t>Discrete game models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lim>
                          </m:limLow>
                        </m:fName>
                        <m:e>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𝑝</m:t>
                              </m:r>
                            </m:sup>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𝑘</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e>
                                      </m:d>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𝑘</m:t>
                                      </m:r>
                                    </m:sub>
                                  </m:sSub>
                                </m:e>
                              </m:d>
                            </m:e>
                          </m:nary>
                        </m:e>
                      </m:func>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Entry/exit, Hospital-insurer bargaining (Acuna et al., 2021)</a:t>
                </a:r>
              </a:p>
              <a:p>
                <a:r>
                  <a:rPr lang="en-US" sz="2400" dirty="0">
                    <a:cs typeface="Times New Roman" panose="02020603050405020304" pitchFamily="18" charset="0"/>
                  </a:rPr>
                  <a:t>Others: search, auctions, etc. </a:t>
                </a:r>
              </a:p>
              <a:p>
                <a:pPr lvl="1"/>
                <a:endParaRPr lang="en-US" sz="2400" dirty="0">
                  <a:solidFill>
                    <a:schemeClr val="tx1"/>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3EBC4AB-B31C-F1DF-92D3-C9DC71B3EF45}"/>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409" b="-11981"/>
                </a:stretch>
              </a:blipFill>
            </p:spPr>
            <p:txBody>
              <a:bodyPr/>
              <a:lstStyle/>
              <a:p>
                <a:r>
                  <a:rPr lang="en-US">
                    <a:noFill/>
                  </a:rPr>
                  <a:t> </a:t>
                </a:r>
              </a:p>
            </p:txBody>
          </p:sp>
        </mc:Fallback>
      </mc:AlternateContent>
    </p:spTree>
    <p:extLst>
      <p:ext uri="{BB962C8B-B14F-4D97-AF65-F5344CB8AC3E}">
        <p14:creationId xmlns:p14="http://schemas.microsoft.com/office/powerpoint/2010/main" val="2375673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Appendix</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1805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7914A-3DB4-F150-17F2-7AEAB455E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468D0-F803-6CE8-BC20-31CA80D95EDC}"/>
              </a:ext>
            </a:extLst>
          </p:cNvPr>
          <p:cNvSpPr>
            <a:spLocks noGrp="1"/>
          </p:cNvSpPr>
          <p:nvPr>
            <p:ph type="ctrTitle"/>
          </p:nvPr>
        </p:nvSpPr>
        <p:spPr>
          <a:xfrm>
            <a:off x="1261872" y="758952"/>
            <a:ext cx="10549128" cy="4041648"/>
          </a:xfrm>
        </p:spPr>
        <p:txBody>
          <a:bodyPr/>
          <a:lstStyle/>
          <a:p>
            <a:r>
              <a:rPr lang="en-US" dirty="0"/>
              <a:t>Hurdle Models</a:t>
            </a:r>
          </a:p>
        </p:txBody>
      </p:sp>
      <p:sp>
        <p:nvSpPr>
          <p:cNvPr id="3" name="Subtitle 2">
            <a:extLst>
              <a:ext uri="{FF2B5EF4-FFF2-40B4-BE49-F238E27FC236}">
                <a16:creationId xmlns:a16="http://schemas.microsoft.com/office/drawing/2014/main" id="{FD0028BD-652B-5DE8-0E29-DEA3544A6B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8185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 unique form of excess dispersion: Zeros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A common violation of Poisson assumptions is having too many 0s in data</a:t>
            </a:r>
          </a:p>
          <a:p>
            <a:r>
              <a:rPr lang="en-US" sz="2400" dirty="0">
                <a:cs typeface="Times New Roman" panose="02020603050405020304" pitchFamily="18" charset="0"/>
              </a:rPr>
              <a:t>Sometimes, you want a </a:t>
            </a:r>
            <a:r>
              <a:rPr lang="en-US" sz="2400" b="1" dirty="0">
                <a:cs typeface="Times New Roman" panose="02020603050405020304" pitchFamily="18" charset="0"/>
              </a:rPr>
              <a:t>different model processes </a:t>
            </a:r>
            <a:r>
              <a:rPr lang="en-US" sz="2400" dirty="0">
                <a:cs typeface="Times New Roman" panose="02020603050405020304" pitchFamily="18" charset="0"/>
              </a:rPr>
              <a:t>for 0/positive outcome</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34281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 unique form of excess dispersion: Zeros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A common violation of Poisson assumptions is having too many 0s in data</a:t>
            </a:r>
          </a:p>
          <a:p>
            <a:r>
              <a:rPr lang="en-US" sz="2400" dirty="0">
                <a:cs typeface="Times New Roman" panose="02020603050405020304" pitchFamily="18" charset="0"/>
              </a:rPr>
              <a:t>Sometimes, you want a </a:t>
            </a:r>
            <a:r>
              <a:rPr lang="en-US" sz="2400" b="1" dirty="0">
                <a:cs typeface="Times New Roman" panose="02020603050405020304" pitchFamily="18" charset="0"/>
              </a:rPr>
              <a:t>different model processes </a:t>
            </a:r>
            <a:r>
              <a:rPr lang="en-US" sz="2400" dirty="0">
                <a:cs typeface="Times New Roman" panose="02020603050405020304" pitchFamily="18" charset="0"/>
              </a:rPr>
              <a:t>for 0/positive outcome</a:t>
            </a:r>
          </a:p>
          <a:p>
            <a:r>
              <a:rPr lang="en-US" sz="2400" dirty="0">
                <a:cs typeface="Times New Roman" panose="02020603050405020304" pitchFamily="18" charset="0"/>
              </a:rPr>
              <a:t>Can model these separately with a </a:t>
            </a:r>
            <a:r>
              <a:rPr lang="en-US" sz="2400" b="1" dirty="0">
                <a:cs typeface="Times New Roman" panose="02020603050405020304" pitchFamily="18" charset="0"/>
              </a:rPr>
              <a:t>hurdle model</a:t>
            </a:r>
            <a:r>
              <a:rPr lang="en-US" sz="2400" dirty="0">
                <a:cs typeface="Times New Roman" panose="02020603050405020304" pitchFamily="18" charset="0"/>
              </a:rPr>
              <a:t>, which has 2 steps: </a:t>
            </a:r>
          </a:p>
          <a:p>
            <a:pPr marL="617220" lvl="1" indent="-342900">
              <a:buFont typeface="+mj-lt"/>
              <a:buAutoNum type="arabicPeriod"/>
            </a:pPr>
            <a:r>
              <a:rPr lang="en-US" sz="2400" b="1" dirty="0">
                <a:cs typeface="Times New Roman" panose="02020603050405020304" pitchFamily="18" charset="0"/>
              </a:rPr>
              <a:t>Participation decision: </a:t>
            </a:r>
            <a:r>
              <a:rPr lang="en-US" sz="2400" dirty="0">
                <a:cs typeface="Times New Roman" panose="02020603050405020304" pitchFamily="18" charset="0"/>
              </a:rPr>
              <a:t>whether number of visits will be positive or 0. </a:t>
            </a:r>
          </a:p>
          <a:p>
            <a:pPr marL="617220" lvl="1" indent="-342900">
              <a:buFont typeface="+mj-lt"/>
              <a:buAutoNum type="arabicPeriod"/>
            </a:pPr>
            <a:r>
              <a:rPr lang="en-US" sz="2400" b="1" dirty="0">
                <a:cs typeface="Times New Roman" panose="02020603050405020304" pitchFamily="18" charset="0"/>
              </a:rPr>
              <a:t>Amount decision: </a:t>
            </a:r>
            <a:r>
              <a:rPr lang="en-US" sz="2400" dirty="0">
                <a:cs typeface="Times New Roman" panose="02020603050405020304" pitchFamily="18" charset="0"/>
              </a:rPr>
              <a:t>how many visits take place once hurdle is crossed?</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1582480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r>
                  <a:rPr lang="en-US" sz="2400" b="1" i="1" dirty="0">
                    <a:cs typeface="Times New Roman" panose="02020603050405020304" pitchFamily="18" charset="0"/>
                  </a:rPr>
                  <a:t> </a:t>
                </a:r>
                <a:endParaRPr lang="en-US" sz="2400" i="1"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CA">
                    <a:noFill/>
                  </a:rPr>
                  <a:t> </a:t>
                </a:r>
              </a:p>
            </p:txBody>
          </p:sp>
        </mc:Fallback>
      </mc:AlternateContent>
    </p:spTree>
    <p:extLst>
      <p:ext uri="{BB962C8B-B14F-4D97-AF65-F5344CB8AC3E}">
        <p14:creationId xmlns:p14="http://schemas.microsoft.com/office/powerpoint/2010/main" val="2047702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endParaRPr lang="en-US" sz="2400" dirty="0">
              <a:cs typeface="Times New Roman" panose="02020603050405020304" pitchFamily="18" charset="0"/>
            </a:endParaRPr>
          </a:p>
        </p:txBody>
      </p:sp>
      <p:pic>
        <p:nvPicPr>
          <p:cNvPr id="4" name="Content Placeholder 4">
            <a:extLst>
              <a:ext uri="{FF2B5EF4-FFF2-40B4-BE49-F238E27FC236}">
                <a16:creationId xmlns:a16="http://schemas.microsoft.com/office/drawing/2014/main" id="{9FABAB00-0F1A-5442-84F7-35BD8A3EE1E4}"/>
              </a:ext>
            </a:extLst>
          </p:cNvPr>
          <p:cNvPicPr>
            <a:picLocks noChangeAspect="1"/>
          </p:cNvPicPr>
          <p:nvPr/>
        </p:nvPicPr>
        <p:blipFill>
          <a:blip r:embed="rId3"/>
          <a:stretch>
            <a:fillRect/>
          </a:stretch>
        </p:blipFill>
        <p:spPr>
          <a:xfrm>
            <a:off x="1828800" y="2209800"/>
            <a:ext cx="7772400" cy="4580165"/>
          </a:xfrm>
          <a:prstGeom prst="rect">
            <a:avLst/>
          </a:prstGeom>
        </p:spPr>
      </p:pic>
    </p:spTree>
    <p:extLst>
      <p:ext uri="{BB962C8B-B14F-4D97-AF65-F5344CB8AC3E}">
        <p14:creationId xmlns:p14="http://schemas.microsoft.com/office/powerpoint/2010/main" val="835374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endParaRPr lang="en-CA" sz="2400" b="0" dirty="0">
                  <a:cs typeface="Times New Roman" panose="02020603050405020304" pitchFamily="18" charset="0"/>
                </a:endParaRPr>
              </a:p>
              <a:p>
                <a:pPr marL="0" indent="0">
                  <a:buNone/>
                </a:pPr>
                <a:r>
                  <a:rPr lang="en-US" sz="2400" dirty="0">
                    <a:cs typeface="Times New Roman" panose="02020603050405020304" pitchFamily="18" charset="0"/>
                  </a:rPr>
                  <a:t>We make a </a:t>
                </a:r>
                <a:r>
                  <a:rPr lang="en-US" sz="2400" b="1" dirty="0">
                    <a:cs typeface="Times New Roman" panose="02020603050405020304" pitchFamily="18" charset="0"/>
                  </a:rPr>
                  <a:t>conditional independence assumption: </a:t>
                </a:r>
              </a:p>
              <a:p>
                <a:pPr marL="0" indent="0">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𝑋</m:t>
                        </m:r>
                      </m:e>
                    </m:d>
                  </m:oMath>
                </a14:m>
                <a:r>
                  <a:rPr lang="en-US" sz="2400" i="1" dirty="0">
                    <a:cs typeface="Times New Roman" panose="02020603050405020304" pitchFamily="18" charset="0"/>
                  </a:rPr>
                  <a:t> </a:t>
                </a:r>
                <a:r>
                  <a:rPr lang="en-US" sz="2400" dirty="0">
                    <a:cs typeface="Times New Roman" panose="02020603050405020304" pitchFamily="18" charset="0"/>
                  </a:rPr>
                  <a:t>for some treatment effect</a:t>
                </a:r>
                <a:r>
                  <a:rPr lang="en-US" sz="2400" i="1" dirty="0">
                    <a:cs typeface="Times New Roman" panose="02020603050405020304" pitchFamily="18" charset="0"/>
                  </a:rPr>
                  <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i="1" dirty="0">
                  <a:cs typeface="Times New Roman" panose="02020603050405020304" pitchFamily="18" charset="0"/>
                </a:endParaRPr>
              </a:p>
              <a:p>
                <a:r>
                  <a:rPr lang="en-US" sz="2400" dirty="0">
                    <a:cs typeface="Times New Roman" panose="02020603050405020304" pitchFamily="18" charset="0"/>
                  </a:rPr>
                  <a:t>Essentially, mechanisms governing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i="1" dirty="0">
                    <a:cs typeface="Times New Roman" panose="02020603050405020304" pitchFamily="18" charset="0"/>
                  </a:rPr>
                  <a:t> </a:t>
                </a:r>
                <a:r>
                  <a:rPr lang="en-US" sz="2400" dirty="0">
                    <a:cs typeface="Times New Roman" panose="02020603050405020304" pitchFamily="18" charset="0"/>
                  </a:rPr>
                  <a:t>and</a:t>
                </a:r>
                <a:r>
                  <a:rPr lang="en-US" sz="2400" i="1"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r>
                  <a:rPr lang="en-US" sz="2400" i="1" dirty="0">
                    <a:cs typeface="Times New Roman" panose="02020603050405020304" pitchFamily="18" charset="0"/>
                  </a:rPr>
                  <a:t> </a:t>
                </a:r>
                <a:r>
                  <a:rPr lang="en-US" sz="2400" dirty="0">
                    <a:cs typeface="Times New Roman" panose="02020603050405020304" pitchFamily="18" charset="0"/>
                  </a:rPr>
                  <a:t>are independent</a:t>
                </a:r>
              </a:p>
              <a:p>
                <a:r>
                  <a:rPr lang="en-US" sz="2400" dirty="0">
                    <a:cs typeface="Times New Roman" panose="02020603050405020304" pitchFamily="18" charset="0"/>
                  </a:rPr>
                  <a:t>Can therefore estimate them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Tree>
    <p:extLst>
      <p:ext uri="{BB962C8B-B14F-4D97-AF65-F5344CB8AC3E}">
        <p14:creationId xmlns:p14="http://schemas.microsoft.com/office/powerpoint/2010/main" val="33205744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endParaRPr lang="en-CA" sz="2400" b="0" dirty="0">
                  <a:cs typeface="Times New Roman" panose="02020603050405020304" pitchFamily="18" charset="0"/>
                </a:endParaRPr>
              </a:p>
              <a:p>
                <a:pPr marL="0" indent="0">
                  <a:buNone/>
                </a:pPr>
                <a:r>
                  <a:rPr lang="en-US" sz="2400" dirty="0">
                    <a:cs typeface="Times New Roman" panose="02020603050405020304" pitchFamily="18" charset="0"/>
                  </a:rPr>
                  <a:t>We make a </a:t>
                </a:r>
                <a:r>
                  <a:rPr lang="en-US" sz="2400" b="1" dirty="0">
                    <a:cs typeface="Times New Roman" panose="02020603050405020304" pitchFamily="18" charset="0"/>
                  </a:rPr>
                  <a:t>conditional independence assumption: </a:t>
                </a:r>
              </a:p>
              <a:p>
                <a:pPr marL="0" indent="0">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𝑋</m:t>
                        </m:r>
                      </m:e>
                    </m:d>
                  </m:oMath>
                </a14:m>
                <a:r>
                  <a:rPr lang="en-US" sz="2400" i="1" dirty="0">
                    <a:cs typeface="Times New Roman" panose="02020603050405020304" pitchFamily="18" charset="0"/>
                  </a:rPr>
                  <a:t> </a:t>
                </a:r>
                <a:r>
                  <a:rPr lang="en-US" sz="2400" dirty="0">
                    <a:cs typeface="Times New Roman" panose="02020603050405020304" pitchFamily="18" charset="0"/>
                  </a:rPr>
                  <a:t>for some treatment effect</a:t>
                </a:r>
                <a:r>
                  <a:rPr lang="en-US" sz="2400" i="1" dirty="0">
                    <a:cs typeface="Times New Roman" panose="02020603050405020304" pitchFamily="18" charset="0"/>
                  </a:rPr>
                  <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i="1" dirty="0">
                  <a:cs typeface="Times New Roman" panose="02020603050405020304" pitchFamily="18" charset="0"/>
                </a:endParaRPr>
              </a:p>
              <a:p>
                <a:r>
                  <a:rPr lang="en-US" sz="2400" dirty="0">
                    <a:cs typeface="Times New Roman" panose="02020603050405020304" pitchFamily="18" charset="0"/>
                  </a:rPr>
                  <a:t>Essentially, mechanisms governing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i="1" dirty="0">
                    <a:cs typeface="Times New Roman" panose="02020603050405020304" pitchFamily="18" charset="0"/>
                  </a:rPr>
                  <a:t> </a:t>
                </a:r>
                <a:r>
                  <a:rPr lang="en-US" sz="2400" dirty="0">
                    <a:cs typeface="Times New Roman" panose="02020603050405020304" pitchFamily="18" charset="0"/>
                  </a:rPr>
                  <a:t>and</a:t>
                </a:r>
                <a:r>
                  <a:rPr lang="en-US" sz="2400" i="1"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r>
                  <a:rPr lang="en-US" sz="2400" i="1" dirty="0">
                    <a:cs typeface="Times New Roman" panose="02020603050405020304" pitchFamily="18" charset="0"/>
                  </a:rPr>
                  <a:t> </a:t>
                </a:r>
                <a:r>
                  <a:rPr lang="en-US" sz="2400" dirty="0">
                    <a:cs typeface="Times New Roman" panose="02020603050405020304" pitchFamily="18" charset="0"/>
                  </a:rPr>
                  <a:t>are independent</a:t>
                </a:r>
              </a:p>
              <a:p>
                <a:r>
                  <a:rPr lang="en-US" sz="2400" dirty="0">
                    <a:cs typeface="Times New Roman" panose="02020603050405020304" pitchFamily="18" charset="0"/>
                  </a:rPr>
                  <a:t>Can therefore estimate them separately!</a:t>
                </a:r>
              </a:p>
              <a:p>
                <a:pPr marL="0" indent="0" algn="ctr">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𝑦</m:t>
                        </m:r>
                      </m:e>
                      <m:e>
                        <m:r>
                          <a:rPr lang="en-CA" sz="2400" b="0" i="1" smtClean="0">
                            <a:latin typeface="Cambria Math" panose="02040503050406030204" pitchFamily="18" charset="0"/>
                            <a:cs typeface="Times New Roman" panose="02020603050405020304" pitchFamily="18" charset="0"/>
                          </a:rPr>
                          <m:t>𝑥</m:t>
                        </m:r>
                      </m:e>
                    </m:d>
                    <m:r>
                      <a:rPr lang="en-CA" sz="2400" b="0" i="1" smtClean="0">
                        <a:latin typeface="Cambria Math" panose="02040503050406030204" pitchFamily="18" charset="0"/>
                        <a:cs typeface="Times New Roman" panose="02020603050405020304" pitchFamily="18" charset="0"/>
                      </a:rPr>
                      <m:t>=</m:t>
                    </m:r>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=1</m:t>
                            </m:r>
                          </m:e>
                        </m:d>
                      </m:e>
                    </m:func>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
        <p:nvSpPr>
          <p:cNvPr id="4" name="Left Brace 3">
            <a:extLst>
              <a:ext uri="{FF2B5EF4-FFF2-40B4-BE49-F238E27FC236}">
                <a16:creationId xmlns:a16="http://schemas.microsoft.com/office/drawing/2014/main" id="{3A6DF15E-E26D-DB5D-FC7B-D13F654CABBE}"/>
              </a:ext>
            </a:extLst>
          </p:cNvPr>
          <p:cNvSpPr/>
          <p:nvPr/>
        </p:nvSpPr>
        <p:spPr>
          <a:xfrm rot="16200000">
            <a:off x="5659164" y="4476750"/>
            <a:ext cx="495300" cy="1447800"/>
          </a:xfrm>
          <a:prstGeom prst="leftBrace">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Left Brace 4">
            <a:extLst>
              <a:ext uri="{FF2B5EF4-FFF2-40B4-BE49-F238E27FC236}">
                <a16:creationId xmlns:a16="http://schemas.microsoft.com/office/drawing/2014/main" id="{53FFAE47-74BE-CBC0-0124-22BF5A09ED9A}"/>
              </a:ext>
            </a:extLst>
          </p:cNvPr>
          <p:cNvSpPr/>
          <p:nvPr/>
        </p:nvSpPr>
        <p:spPr>
          <a:xfrm rot="16200000">
            <a:off x="6908182" y="4584081"/>
            <a:ext cx="495300" cy="928337"/>
          </a:xfrm>
          <a:prstGeom prst="leftBrace">
            <a:avLst/>
          </a:prstGeom>
          <a:no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TextBox 5">
            <a:extLst>
              <a:ext uri="{FF2B5EF4-FFF2-40B4-BE49-F238E27FC236}">
                <a16:creationId xmlns:a16="http://schemas.microsoft.com/office/drawing/2014/main" id="{45ADF6D2-E11A-7929-A0FD-19ED9F7D5914}"/>
              </a:ext>
            </a:extLst>
          </p:cNvPr>
          <p:cNvSpPr txBox="1"/>
          <p:nvPr/>
        </p:nvSpPr>
        <p:spPr>
          <a:xfrm>
            <a:off x="4724400" y="5486400"/>
            <a:ext cx="1828800" cy="646331"/>
          </a:xfrm>
          <a:prstGeom prst="rect">
            <a:avLst/>
          </a:prstGeom>
          <a:solidFill>
            <a:schemeClr val="accent3">
              <a:lumMod val="75000"/>
            </a:schemeClr>
          </a:solidFill>
        </p:spPr>
        <p:txBody>
          <a:bodyPr wrap="square" rtlCol="0">
            <a:spAutoFit/>
          </a:bodyPr>
          <a:lstStyle/>
          <a:p>
            <a:r>
              <a:rPr lang="en-CA" b="1" dirty="0">
                <a:solidFill>
                  <a:schemeClr val="bg1"/>
                </a:solidFill>
              </a:rPr>
              <a:t>Participation decision</a:t>
            </a:r>
          </a:p>
        </p:txBody>
      </p:sp>
      <p:sp>
        <p:nvSpPr>
          <p:cNvPr id="7" name="TextBox 6">
            <a:extLst>
              <a:ext uri="{FF2B5EF4-FFF2-40B4-BE49-F238E27FC236}">
                <a16:creationId xmlns:a16="http://schemas.microsoft.com/office/drawing/2014/main" id="{A94BCFC5-CF47-A615-ECAE-37AF48E79AE1}"/>
              </a:ext>
            </a:extLst>
          </p:cNvPr>
          <p:cNvSpPr txBox="1"/>
          <p:nvPr/>
        </p:nvSpPr>
        <p:spPr>
          <a:xfrm>
            <a:off x="6691663" y="5364314"/>
            <a:ext cx="1233137" cy="646331"/>
          </a:xfrm>
          <a:prstGeom prst="rect">
            <a:avLst/>
          </a:prstGeom>
          <a:solidFill>
            <a:schemeClr val="accent2">
              <a:lumMod val="75000"/>
            </a:schemeClr>
          </a:solidFill>
        </p:spPr>
        <p:txBody>
          <a:bodyPr wrap="square" rtlCol="0">
            <a:spAutoFit/>
          </a:bodyPr>
          <a:lstStyle/>
          <a:p>
            <a:r>
              <a:rPr lang="en-CA" b="1" dirty="0">
                <a:solidFill>
                  <a:schemeClr val="bg1"/>
                </a:solidFill>
              </a:rPr>
              <a:t>Amount decision</a:t>
            </a:r>
          </a:p>
        </p:txBody>
      </p:sp>
    </p:spTree>
    <p:extLst>
      <p:ext uri="{BB962C8B-B14F-4D97-AF65-F5344CB8AC3E}">
        <p14:creationId xmlns:p14="http://schemas.microsoft.com/office/powerpoint/2010/main" val="1451765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Practice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457200" indent="-457200">
                  <a:buFont typeface="+mj-lt"/>
                  <a:buAutoNum type="arabicPeriod"/>
                </a:pPr>
                <a:r>
                  <a:rPr lang="en-US" sz="2400" dirty="0">
                    <a:cs typeface="Times New Roman" panose="02020603050405020304" pitchFamily="18" charset="0"/>
                  </a:rPr>
                  <a:t>Step 1: Prediction of “hurdle jumping” </a:t>
                </a:r>
              </a:p>
              <a:p>
                <a:pPr lvl="1"/>
                <a:r>
                  <a:rPr lang="en-US" sz="2400" dirty="0">
                    <a:cs typeface="Times New Roman" panose="02020603050405020304" pitchFamily="18" charset="0"/>
                  </a:rPr>
                  <a:t>E.g., logit or </a:t>
                </a:r>
                <a:r>
                  <a:rPr lang="en-US" sz="2400" dirty="0" err="1">
                    <a:cs typeface="Times New Roman" panose="02020603050405020304" pitchFamily="18" charset="0"/>
                  </a:rPr>
                  <a:t>probit</a:t>
                </a:r>
                <a:r>
                  <a:rPr lang="en-US" sz="2400" dirty="0">
                    <a:cs typeface="Times New Roman" panose="02020603050405020304" pitchFamily="18" charset="0"/>
                  </a:rPr>
                  <a:t>, where outcome is </a:t>
                </a:r>
                <a:r>
                  <a:rPr lang="en-US" sz="2400" b="1" dirty="0">
                    <a:cs typeface="Times New Roman" panose="02020603050405020304" pitchFamily="18" charset="0"/>
                  </a:rPr>
                  <a:t>1</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𝑣𝑖𝑠𝑖𝑡𝑠</m:t>
                    </m:r>
                    <m:r>
                      <a:rPr lang="en-CA" sz="2400" b="0" i="1" smtClean="0">
                        <a:latin typeface="Cambria Math" panose="02040503050406030204" pitchFamily="18" charset="0"/>
                        <a:cs typeface="Times New Roman" panose="02020603050405020304" pitchFamily="18" charset="0"/>
                      </a:rPr>
                      <m:t>&gt;0}</m:t>
                    </m:r>
                  </m:oMath>
                </a14:m>
                <a:endParaRPr lang="en-US" sz="2400" dirty="0">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=0</m:t>
                              </m:r>
                            </m:e>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e>
                          </m:d>
                        </m:e>
                      </m:func>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𝛾</m:t>
                                      </m:r>
                                    </m:e>
                                  </m:acc>
                                </m:e>
                              </m:d>
                            </m:e>
                          </m:func>
                        </m:num>
                        <m:den>
                          <m:r>
                            <a:rPr lang="en-CA" sz="2400" b="0" i="1" smtClean="0">
                              <a:latin typeface="Cambria Math" panose="02040503050406030204" pitchFamily="18" charset="0"/>
                              <a:cs typeface="Times New Roman" panose="02020603050405020304" pitchFamily="18" charset="0"/>
                            </a:rPr>
                            <m:t>1+</m:t>
                          </m:r>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𝛾</m:t>
                                      </m:r>
                                    </m:e>
                                  </m:acc>
                                </m:e>
                              </m:d>
                            </m:e>
                          </m:func>
                        </m:den>
                      </m:f>
                      <m:r>
                        <a:rPr lang="en-CA" sz="2400" b="0" i="1" smtClean="0">
                          <a:latin typeface="Cambria Math" panose="02040503050406030204" pitchFamily="18" charset="0"/>
                          <a:cs typeface="Times New Roman" panose="02020603050405020304" pitchFamily="18" charset="0"/>
                        </a:rPr>
                        <m:t>=</m:t>
                      </m:r>
                      <m:acc>
                        <m:accPr>
                          <m:chr m:val="̂"/>
                          <m:ctrlPr>
                            <a:rPr lang="en-CA" sz="2400" b="0" i="1" smtClean="0">
                              <a:latin typeface="Cambria Math" panose="02040503050406030204" pitchFamily="18" charset="0"/>
                              <a:cs typeface="Times New Roman" panose="02020603050405020304" pitchFamily="18" charset="0"/>
                            </a:rPr>
                          </m:ctrlPr>
                        </m:acc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e>
                      </m:acc>
                    </m:oMath>
                  </m:oMathPara>
                </a14:m>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Step 2: Model for number of occurrences given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oMath>
                </a14:m>
                <a:endParaRPr lang="en-US" sz="2400" dirty="0">
                  <a:cs typeface="Times New Roman" panose="02020603050405020304" pitchFamily="18" charset="0"/>
                </a:endParaRPr>
              </a:p>
              <a:p>
                <a:pPr lvl="1"/>
                <a:r>
                  <a:rPr lang="en-US" sz="2400" dirty="0">
                    <a:cs typeface="Times New Roman" panose="02020603050405020304" pitchFamily="18" charset="0"/>
                  </a:rPr>
                  <a:t>E.g., a zero-truncated Poisson model</a:t>
                </a:r>
              </a:p>
              <a:p>
                <a:pPr marL="274320" lvl="1" indent="0">
                  <a:buNone/>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𝑗</m:t>
                              </m:r>
                            </m:e>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r>
                                <a:rPr lang="en-CA" sz="2400" b="0" i="1" smtClean="0">
                                  <a:latin typeface="Cambria Math" panose="02040503050406030204" pitchFamily="18" charset="0"/>
                                  <a:cs typeface="Times New Roman" panose="02020603050405020304" pitchFamily="18" charset="0"/>
                                </a:rPr>
                                <m:t>𝑋</m:t>
                              </m:r>
                            </m:e>
                          </m:d>
                        </m:e>
                      </m:func>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e>
                          </m:func>
                        </m:num>
                        <m:den>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e>
                                <m:e>
                                  <m:r>
                                    <a:rPr lang="en-CA" sz="2400" b="0" i="1" smtClean="0">
                                      <a:latin typeface="Cambria Math" panose="02040503050406030204" pitchFamily="18" charset="0"/>
                                      <a:cs typeface="Times New Roman" panose="02020603050405020304" pitchFamily="18" charset="0"/>
                                    </a:rPr>
                                    <m:t>𝑋</m:t>
                                  </m:r>
                                </m:e>
                              </m:d>
                            </m:e>
                          </m:func>
                        </m:den>
                      </m:f>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sSup>
                            <m:sSupPr>
                              <m:ctrlPr>
                                <a:rPr lang="en-CA" sz="2400" b="0" i="1" smtClean="0">
                                  <a:latin typeface="Cambria Math" panose="02040503050406030204" pitchFamily="18" charset="0"/>
                                  <a:cs typeface="Times New Roman" panose="02020603050405020304" pitchFamily="18" charset="0"/>
                                </a:rPr>
                              </m:ctrlPr>
                            </m:sSupPr>
                            <m:e>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𝑋</m:t>
                                      </m:r>
                                      <m:r>
                                        <a:rPr lang="en-CA" sz="2400" b="0" i="1" smtClean="0">
                                          <a:latin typeface="Cambria Math" panose="02040503050406030204" pitchFamily="18" charset="0"/>
                                          <a:cs typeface="Times New Roman" panose="02020603050405020304" pitchFamily="18" charset="0"/>
                                        </a:rPr>
                                        <m:t>𝛽</m:t>
                                      </m:r>
                                    </m:e>
                                  </m:d>
                                </m:e>
                              </m:func>
                            </m:e>
                            <m:sup>
                              <m:r>
                                <a:rPr lang="en-CA" sz="2400" b="0" i="1" smtClean="0">
                                  <a:latin typeface="Cambria Math" panose="02040503050406030204" pitchFamily="18" charset="0"/>
                                  <a:cs typeface="Times New Roman" panose="02020603050405020304" pitchFamily="18" charset="0"/>
                                </a:rPr>
                                <m:t>𝑗</m:t>
                              </m:r>
                            </m:sup>
                          </m:sSup>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𝑒</m:t>
                              </m:r>
                            </m:e>
                            <m: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r>
                                <a:rPr lang="en-CA" sz="2400" b="0" i="1" smtClean="0">
                                  <a:latin typeface="Cambria Math" panose="02040503050406030204" pitchFamily="18" charset="0"/>
                                  <a:cs typeface="Times New Roman" panose="02020603050405020304" pitchFamily="18" charset="0"/>
                                </a:rPr>
                                <m:t>𝛽</m:t>
                              </m:r>
                            </m:sup>
                          </m:sSup>
                        </m:num>
                        <m:den>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d>
                            <m:dPr>
                              <m:ctrlPr>
                                <a:rPr lang="en-CA" sz="2400" b="1" i="1" smtClean="0">
                                  <a:latin typeface="Cambria Math" panose="02040503050406030204" pitchFamily="18" charset="0"/>
                                  <a:cs typeface="Times New Roman" panose="02020603050405020304" pitchFamily="18" charset="0"/>
                                </a:rPr>
                              </m:ctrlPr>
                            </m:dPr>
                            <m:e>
                              <m:r>
                                <a:rPr lang="en-CA" sz="2400" b="1" i="1" smtClean="0">
                                  <a:latin typeface="Cambria Math" panose="02040503050406030204" pitchFamily="18" charset="0"/>
                                  <a:cs typeface="Times New Roman" panose="02020603050405020304" pitchFamily="18" charset="0"/>
                                </a:rPr>
                                <m:t>𝟏</m:t>
                              </m:r>
                              <m:r>
                                <a:rPr lang="en-CA" sz="2400" b="1" i="1" smtClean="0">
                                  <a:latin typeface="Cambria Math" panose="02040503050406030204" pitchFamily="18" charset="0"/>
                                  <a:cs typeface="Times New Roman" panose="02020603050405020304" pitchFamily="18" charset="0"/>
                                </a:rPr>
                                <m:t>−</m:t>
                              </m:r>
                              <m:sSup>
                                <m:sSupPr>
                                  <m:ctrlPr>
                                    <a:rPr lang="en-CA" sz="2400" b="1" i="1" smtClean="0">
                                      <a:latin typeface="Cambria Math" panose="02040503050406030204" pitchFamily="18" charset="0"/>
                                      <a:cs typeface="Times New Roman" panose="02020603050405020304" pitchFamily="18" charset="0"/>
                                    </a:rPr>
                                  </m:ctrlPr>
                                </m:sSupPr>
                                <m:e>
                                  <m:r>
                                    <a:rPr lang="en-CA" sz="2400" b="1" i="1" smtClean="0">
                                      <a:latin typeface="Cambria Math" panose="02040503050406030204" pitchFamily="18" charset="0"/>
                                      <a:cs typeface="Times New Roman" panose="02020603050405020304" pitchFamily="18" charset="0"/>
                                    </a:rPr>
                                    <m:t>𝒆</m:t>
                                  </m:r>
                                </m:e>
                                <m:sup>
                                  <m:r>
                                    <a:rPr lang="en-CA" sz="2400" b="1" i="1" smtClean="0">
                                      <a:latin typeface="Cambria Math" panose="02040503050406030204" pitchFamily="18" charset="0"/>
                                      <a:cs typeface="Times New Roman" panose="02020603050405020304" pitchFamily="18" charset="0"/>
                                    </a:rPr>
                                    <m:t>−</m:t>
                                  </m:r>
                                  <m:r>
                                    <a:rPr lang="en-CA" sz="2400" b="1" i="1" smtClean="0">
                                      <a:latin typeface="Cambria Math" panose="02040503050406030204" pitchFamily="18" charset="0"/>
                                      <a:cs typeface="Times New Roman" panose="02020603050405020304" pitchFamily="18" charset="0"/>
                                    </a:rPr>
                                    <m:t>𝑿</m:t>
                                  </m:r>
                                  <m:r>
                                    <a:rPr lang="en-CA" sz="2400" b="1" i="1" smtClean="0">
                                      <a:latin typeface="Cambria Math" panose="02040503050406030204" pitchFamily="18" charset="0"/>
                                      <a:cs typeface="Times New Roman" panose="02020603050405020304" pitchFamily="18" charset="0"/>
                                    </a:rPr>
                                    <m:t>𝜷</m:t>
                                  </m:r>
                                </m:sup>
                              </m:sSup>
                            </m:e>
                          </m:d>
                        </m:den>
                      </m:f>
                    </m:oMath>
                  </m:oMathPara>
                </a14:m>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Things to Note: </a:t>
                </a:r>
              </a:p>
              <a:p>
                <a:r>
                  <a:rPr lang="en-US" sz="2400" dirty="0">
                    <a:cs typeface="Times New Roman" panose="02020603050405020304" pitchFamily="18" charset="0"/>
                  </a:rPr>
                  <a:t>Two separate models </a:t>
                </a:r>
              </a:p>
              <a:p>
                <a:r>
                  <a:rPr lang="en-US" sz="2400" dirty="0">
                    <a:cs typeface="Times New Roman" panose="02020603050405020304" pitchFamily="18" charset="0"/>
                  </a:rPr>
                  <a:t>How to link </a:t>
                </a:r>
                <a14:m>
                  <m:oMath xmlns:m="http://schemas.openxmlformats.org/officeDocument/2006/math">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𝜋</m:t>
                        </m:r>
                      </m:e>
                    </m:acc>
                  </m:oMath>
                </a14:m>
                <a:r>
                  <a:rPr lang="en-US" sz="2400" dirty="0">
                    <a:cs typeface="Times New Roman" panose="02020603050405020304" pitchFamily="18" charset="0"/>
                  </a:rPr>
                  <a:t> and “crossing the hurdle”?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pic>
        <p:nvPicPr>
          <p:cNvPr id="53" name="Picture 2" descr="RStudio - RStudio">
            <a:extLst>
              <a:ext uri="{FF2B5EF4-FFF2-40B4-BE49-F238E27FC236}">
                <a16:creationId xmlns:a16="http://schemas.microsoft.com/office/drawing/2014/main" id="{84471D8C-5535-F223-D170-54B0E2B52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629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Is a Hurdle Model Appropriate?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Hurdle models are great if there really are two processes in your data</a:t>
            </a:r>
          </a:p>
          <a:p>
            <a:pPr lvl="1"/>
            <a:r>
              <a:rPr lang="en-US" sz="2400" dirty="0">
                <a:cs typeface="Times New Roman" panose="02020603050405020304" pitchFamily="18" charset="0"/>
              </a:rPr>
              <a:t>If the decisions driving one DGP are different from another</a:t>
            </a:r>
          </a:p>
          <a:p>
            <a:pPr lvl="1"/>
            <a:r>
              <a:rPr lang="en-US" sz="2400" dirty="0">
                <a:cs typeface="Times New Roman" panose="02020603050405020304" pitchFamily="18" charset="0"/>
              </a:rPr>
              <a:t>Applications to behavioral econ galore!</a:t>
            </a:r>
          </a:p>
          <a:p>
            <a:r>
              <a:rPr lang="en-US" sz="2400" dirty="0">
                <a:cs typeface="Times New Roman" panose="02020603050405020304" pitchFamily="18" charset="0"/>
              </a:rPr>
              <a:t>But hurdle models can’t help you if your problem isn’t a separate DGP: </a:t>
            </a:r>
          </a:p>
          <a:p>
            <a:pPr lvl="1"/>
            <a:r>
              <a:rPr lang="en-US" sz="2400" dirty="0">
                <a:cs typeface="Times New Roman" panose="02020603050405020304" pitchFamily="18" charset="0"/>
              </a:rPr>
              <a:t>Selection (we don’t observe data for some people for some reason)</a:t>
            </a:r>
          </a:p>
          <a:p>
            <a:pPr lvl="1"/>
            <a:r>
              <a:rPr lang="en-US" sz="2400" dirty="0">
                <a:cs typeface="Times New Roman" panose="02020603050405020304" pitchFamily="18" charset="0"/>
              </a:rPr>
              <a:t>Data are censored/error in measurement</a:t>
            </a:r>
          </a:p>
          <a:p>
            <a:pPr lvl="1"/>
            <a:r>
              <a:rPr lang="en-US" sz="2400" dirty="0">
                <a:cs typeface="Times New Roman" panose="02020603050405020304" pitchFamily="18" charset="0"/>
              </a:rPr>
              <a:t>Any reason the 0s in your data aren’t actually 0s</a:t>
            </a:r>
          </a:p>
          <a:p>
            <a:r>
              <a:rPr lang="en-US" sz="2400" dirty="0">
                <a:cs typeface="Times New Roman" panose="02020603050405020304" pitchFamily="18" charset="0"/>
              </a:rPr>
              <a:t>In these cases, a two-part model will be </a:t>
            </a:r>
            <a:r>
              <a:rPr lang="en-US" sz="2400" b="1" dirty="0">
                <a:cs typeface="Times New Roman" panose="02020603050405020304" pitchFamily="18" charset="0"/>
              </a:rPr>
              <a:t>biased</a:t>
            </a:r>
            <a:endParaRPr lang="en-US" sz="2400" dirty="0">
              <a:cs typeface="Times New Roman" panose="02020603050405020304" pitchFamily="18" charset="0"/>
            </a:endParaRPr>
          </a:p>
          <a:p>
            <a:r>
              <a:rPr lang="en-US" sz="2400" dirty="0">
                <a:cs typeface="Times New Roman" panose="02020603050405020304" pitchFamily="18" charset="0"/>
              </a:rPr>
              <a:t>These issues are addressed another way: </a:t>
            </a:r>
            <a:r>
              <a:rPr lang="en-US" sz="2400" spc="-9" dirty="0">
                <a:latin typeface="Times New Roman"/>
                <a:cs typeface="Times New Roman"/>
              </a:rPr>
              <a:t>a</a:t>
            </a:r>
            <a:r>
              <a:rPr lang="en-US" sz="2400" spc="-4" dirty="0">
                <a:latin typeface="Times New Roman"/>
                <a:cs typeface="Times New Roman"/>
              </a:rPr>
              <a:t> t</a:t>
            </a:r>
            <a:r>
              <a:rPr lang="en-US" sz="2400" spc="-18" dirty="0">
                <a:latin typeface="Times New Roman"/>
                <a:cs typeface="Times New Roman"/>
              </a:rPr>
              <a:t>ec</a:t>
            </a:r>
            <a:r>
              <a:rPr lang="en-US" sz="2400" spc="18" dirty="0">
                <a:latin typeface="Times New Roman"/>
                <a:cs typeface="Times New Roman"/>
              </a:rPr>
              <a:t>h</a:t>
            </a:r>
            <a:r>
              <a:rPr lang="en-US" sz="2400" dirty="0">
                <a:latin typeface="Times New Roman"/>
                <a:cs typeface="Times New Roman"/>
              </a:rPr>
              <a:t>n</a:t>
            </a:r>
            <a:r>
              <a:rPr lang="en-US" sz="2400" spc="-4" dirty="0">
                <a:latin typeface="Times New Roman"/>
                <a:cs typeface="Times New Roman"/>
              </a:rPr>
              <a:t>i</a:t>
            </a:r>
            <a:r>
              <a:rPr lang="en-US" sz="2400" dirty="0">
                <a:latin typeface="Times New Roman"/>
                <a:cs typeface="Times New Roman"/>
              </a:rPr>
              <a:t>qu</a:t>
            </a:r>
            <a:r>
              <a:rPr lang="en-US" sz="2400" spc="-9" dirty="0">
                <a:latin typeface="Times New Roman"/>
                <a:cs typeface="Times New Roman"/>
              </a:rPr>
              <a:t>e</a:t>
            </a:r>
            <a:r>
              <a:rPr lang="en-US" sz="2400" spc="-40" dirty="0">
                <a:latin typeface="Times New Roman"/>
                <a:cs typeface="Times New Roman"/>
              </a:rPr>
              <a:t> </a:t>
            </a:r>
            <a:r>
              <a:rPr lang="en-US" sz="2400" dirty="0">
                <a:latin typeface="Times New Roman"/>
                <a:cs typeface="Times New Roman"/>
              </a:rPr>
              <a:t>c</a:t>
            </a:r>
            <a:r>
              <a:rPr lang="en-US" sz="2400" spc="-18" dirty="0">
                <a:latin typeface="Times New Roman"/>
                <a:cs typeface="Times New Roman"/>
              </a:rPr>
              <a:t>a</a:t>
            </a:r>
            <a:r>
              <a:rPr lang="en-US" sz="2400" spc="-22" dirty="0">
                <a:latin typeface="Times New Roman"/>
                <a:cs typeface="Times New Roman"/>
              </a:rPr>
              <a:t>l</a:t>
            </a:r>
            <a:r>
              <a:rPr lang="en-US" sz="2400" spc="-4" dirty="0">
                <a:latin typeface="Times New Roman"/>
                <a:cs typeface="Times New Roman"/>
              </a:rPr>
              <a:t>l</a:t>
            </a:r>
            <a:r>
              <a:rPr lang="en-US" sz="2400" spc="-18" dirty="0">
                <a:latin typeface="Times New Roman"/>
                <a:cs typeface="Times New Roman"/>
              </a:rPr>
              <a:t>e</a:t>
            </a:r>
            <a:r>
              <a:rPr lang="en-US" sz="2400" dirty="0">
                <a:latin typeface="Times New Roman"/>
                <a:cs typeface="Times New Roman"/>
              </a:rPr>
              <a:t>d </a:t>
            </a:r>
            <a:r>
              <a:rPr lang="en-US" sz="2400" spc="93" dirty="0" err="1">
                <a:latin typeface="Times New Roman"/>
                <a:cs typeface="Times New Roman"/>
              </a:rPr>
              <a:t>H</a:t>
            </a:r>
            <a:r>
              <a:rPr lang="en-US" sz="2400" spc="-18" dirty="0" err="1">
                <a:latin typeface="Times New Roman"/>
                <a:cs typeface="Times New Roman"/>
              </a:rPr>
              <a:t>ec</a:t>
            </a:r>
            <a:r>
              <a:rPr lang="en-US" sz="2400" spc="101" dirty="0" err="1">
                <a:latin typeface="Times New Roman"/>
                <a:cs typeface="Times New Roman"/>
              </a:rPr>
              <a:t>k</a:t>
            </a:r>
            <a:r>
              <a:rPr lang="en-US" sz="2400" spc="-4" dirty="0" err="1">
                <a:latin typeface="Times New Roman"/>
                <a:cs typeface="Times New Roman"/>
              </a:rPr>
              <a:t>i</a:t>
            </a:r>
            <a:r>
              <a:rPr lang="en-US" sz="2400" spc="93" dirty="0" err="1">
                <a:latin typeface="Times New Roman"/>
                <a:cs typeface="Times New Roman"/>
              </a:rPr>
              <a:t>t</a:t>
            </a:r>
            <a:endParaRPr lang="en-US" sz="2400" dirty="0">
              <a:cs typeface="Times New Roman" panose="02020603050405020304" pitchFamily="18" charset="0"/>
            </a:endParaRPr>
          </a:p>
        </p:txBody>
      </p:sp>
    </p:spTree>
    <p:extLst>
      <p:ext uri="{BB962C8B-B14F-4D97-AF65-F5344CB8AC3E}">
        <p14:creationId xmlns:p14="http://schemas.microsoft.com/office/powerpoint/2010/main" val="1476402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err="1">
                <a:cs typeface="Times New Roman" panose="02020603050405020304" pitchFamily="18" charset="0"/>
              </a:rPr>
              <a:t>Heckit</a:t>
            </a:r>
            <a:r>
              <a:rPr lang="en-US" sz="3600" dirty="0">
                <a:cs typeface="Times New Roman" panose="02020603050405020304" pitchFamily="18" charset="0"/>
              </a:rPr>
              <a:t>: A brief overview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Like hurdle models, </a:t>
                </a:r>
                <a:r>
                  <a:rPr lang="en-US" sz="2400" dirty="0" err="1">
                    <a:cs typeface="Times New Roman" panose="02020603050405020304" pitchFamily="18" charset="0"/>
                  </a:rPr>
                  <a:t>Heckit</a:t>
                </a:r>
                <a:r>
                  <a:rPr lang="en-US" sz="2400" dirty="0">
                    <a:cs typeface="Times New Roman" panose="02020603050405020304" pitchFamily="18" charset="0"/>
                  </a:rPr>
                  <a:t> models specify two equations: </a:t>
                </a:r>
              </a:p>
              <a:p>
                <a:pPr marL="617220" lvl="1" indent="-342900">
                  <a:buFont typeface="+mj-lt"/>
                  <a:buAutoNum type="arabicPeriod"/>
                </a:pPr>
                <a:r>
                  <a:rPr lang="en-US" sz="2400" dirty="0">
                    <a:cs typeface="Times New Roman" panose="02020603050405020304" pitchFamily="18" charset="0"/>
                  </a:rPr>
                  <a:t>Probability of an </a:t>
                </a:r>
                <a:r>
                  <a:rPr lang="en-US" sz="2400" b="1" dirty="0">
                    <a:cs typeface="Times New Roman" panose="02020603050405020304" pitchFamily="18" charset="0"/>
                  </a:rPr>
                  <a:t>observed </a:t>
                </a:r>
                <a:r>
                  <a:rPr lang="en-US" sz="2400" dirty="0">
                    <a:cs typeface="Times New Roman" panose="02020603050405020304" pitchFamily="18" charset="0"/>
                  </a:rPr>
                  <a:t>outcome </a:t>
                </a:r>
                <a14:m>
                  <m:oMath xmlns:m="http://schemas.openxmlformats.org/officeDocument/2006/math">
                    <m:r>
                      <m:rPr>
                        <m:sty m:val="p"/>
                      </m:rPr>
                      <a:rPr lang="en-CA" sz="2400" b="0" i="0" smtClean="0">
                        <a:latin typeface="Cambria Math" panose="02040503050406030204" pitchFamily="18" charset="0"/>
                        <a:cs typeface="Times New Roman" panose="02020603050405020304" pitchFamily="18" charset="0"/>
                      </a:rPr>
                      <m:t>Pr</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𝑜𝑏𝑠𝑒𝑟𝑣𝑒𝑑</m:t>
                    </m:r>
                    <m:r>
                      <a:rPr lang="en-CA"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(note: not probability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oMath>
                </a14:m>
                <a:r>
                  <a:rPr lang="en-US" sz="2400" dirty="0">
                    <a:cs typeface="Times New Roman" panose="02020603050405020304" pitchFamily="18" charset="0"/>
                  </a:rPr>
                  <a:t>)</a:t>
                </a:r>
              </a:p>
              <a:p>
                <a:pPr marL="617220" lvl="1" indent="-342900">
                  <a:buFont typeface="+mj-lt"/>
                  <a:buAutoNum type="arabicPeriod"/>
                </a:pPr>
                <a:r>
                  <a:rPr lang="en-US" sz="2400" dirty="0">
                    <a:cs typeface="Times New Roman" panose="02020603050405020304" pitchFamily="18" charset="0"/>
                  </a:rPr>
                  <a:t>Main regression, matching the moment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𝑥</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𝑜𝑏𝑠𝑒𝑟𝑣𝑒𝑑</m:t>
                    </m:r>
                    <m:r>
                      <a:rPr lang="en-CA"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Examples: </a:t>
                </a:r>
              </a:p>
              <a:p>
                <a:pPr lvl="1"/>
                <a:r>
                  <a:rPr lang="en-US" sz="2400" dirty="0">
                    <a:cs typeface="Times New Roman" panose="02020603050405020304" pitchFamily="18" charset="0"/>
                  </a:rPr>
                  <a:t>Are 0-visit people not going to a doctor, or do they not have access?</a:t>
                </a:r>
              </a:p>
              <a:p>
                <a:pPr lvl="1"/>
                <a:r>
                  <a:rPr lang="en-US" sz="2400" dirty="0">
                    <a:cs typeface="Times New Roman" panose="02020603050405020304" pitchFamily="18" charset="0"/>
                  </a:rPr>
                  <a:t>Smoking: are the 0s lies? Are non-smokers just price responsive? </a:t>
                </a:r>
              </a:p>
              <a:p>
                <a:r>
                  <a:rPr lang="en-US" sz="2400" dirty="0">
                    <a:cs typeface="Times New Roman" panose="02020603050405020304" pitchFamily="18" charset="0"/>
                  </a:rPr>
                  <a:t>Main setback: need to </a:t>
                </a:r>
                <a:r>
                  <a:rPr lang="en-US" sz="2400" b="1" dirty="0">
                    <a:cs typeface="Times New Roman" panose="02020603050405020304" pitchFamily="18" charset="0"/>
                  </a:rPr>
                  <a:t>specify a selection equation</a:t>
                </a:r>
              </a:p>
              <a:p>
                <a:pPr lvl="1"/>
                <a:r>
                  <a:rPr lang="en-US" sz="2400" dirty="0">
                    <a:cs typeface="Times New Roman" panose="02020603050405020304" pitchFamily="18" charset="0"/>
                  </a:rPr>
                  <a:t>No longer assuming </a:t>
                </a:r>
                <a:r>
                  <a:rPr lang="en-US" sz="2400" i="1" dirty="0">
                    <a:cs typeface="Times New Roman" panose="02020603050405020304" pitchFamily="18" charset="0"/>
                  </a:rPr>
                  <a:t>conditional independence </a:t>
                </a:r>
                <a:r>
                  <a:rPr lang="en-US" sz="2400" dirty="0">
                    <a:cs typeface="Times New Roman" panose="02020603050405020304" pitchFamily="18" charset="0"/>
                  </a:rPr>
                  <a:t>across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dirty="0">
                    <a:cs typeface="Times New Roman" panose="02020603050405020304" pitchFamily="18" charset="0"/>
                  </a:rPr>
                  <a:t> and </a:t>
                </a: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endParaRPr lang="en-US" sz="2400" dirty="0">
                  <a:cs typeface="Times New Roman" panose="02020603050405020304" pitchFamily="18" charset="0"/>
                </a:endParaRPr>
              </a:p>
              <a:p>
                <a:pPr lvl="1"/>
                <a:r>
                  <a:rPr lang="en-US" sz="2400" dirty="0">
                    <a:cs typeface="Times New Roman" panose="02020603050405020304" pitchFamily="18" charset="0"/>
                  </a:rPr>
                  <a:t>This requires you to be very confident in your DAG </a:t>
                </a:r>
                <a:r>
                  <a:rPr lang="en-US" sz="2400" i="1" dirty="0">
                    <a:cs typeface="Times New Roman" panose="02020603050405020304" pitchFamily="18" charset="0"/>
                  </a:rPr>
                  <a:t>and </a:t>
                </a:r>
                <a:r>
                  <a:rPr lang="en-US" sz="2400" dirty="0">
                    <a:cs typeface="Times New Roman" panose="02020603050405020304" pitchFamily="18" charset="0"/>
                  </a:rPr>
                  <a:t>your data</a:t>
                </a:r>
              </a:p>
              <a:p>
                <a:pPr lvl="1"/>
                <a:r>
                  <a:rPr lang="en-US" sz="2400" dirty="0">
                    <a:cs typeface="Times New Roman" panose="02020603050405020304" pitchFamily="18" charset="0"/>
                  </a:rPr>
                  <a:t>Generally, if you have the data to predict selection, selection isn’t a problem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CA">
                    <a:noFill/>
                  </a:rPr>
                  <a:t> </a:t>
                </a:r>
              </a:p>
            </p:txBody>
          </p:sp>
        </mc:Fallback>
      </mc:AlternateContent>
    </p:spTree>
    <p:extLst>
      <p:ext uri="{BB962C8B-B14F-4D97-AF65-F5344CB8AC3E}">
        <p14:creationId xmlns:p14="http://schemas.microsoft.com/office/powerpoint/2010/main" val="3335582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p:txBody>
      </p:sp>
    </p:spTree>
    <p:extLst>
      <p:ext uri="{BB962C8B-B14F-4D97-AF65-F5344CB8AC3E}">
        <p14:creationId xmlns:p14="http://schemas.microsoft.com/office/powerpoint/2010/main" val="38024606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p:txBody>
      </p:sp>
    </p:spTree>
    <p:extLst>
      <p:ext uri="{BB962C8B-B14F-4D97-AF65-F5344CB8AC3E}">
        <p14:creationId xmlns:p14="http://schemas.microsoft.com/office/powerpoint/2010/main" val="944077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a:p>
            <a:r>
              <a:rPr lang="en-US" sz="2400" dirty="0">
                <a:cs typeface="Times New Roman" panose="02020603050405020304" pitchFamily="18" charset="0"/>
              </a:rPr>
              <a:t>Data: Survey panel (2004-2013)</a:t>
            </a:r>
          </a:p>
          <a:p>
            <a:pPr lvl="1"/>
            <a:r>
              <a:rPr lang="en-US" sz="2200" dirty="0">
                <a:cs typeface="Times New Roman" panose="02020603050405020304" pitchFamily="18" charset="0"/>
              </a:rPr>
              <a:t>How useful is this? What would be better?</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19327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a:p>
            <a:r>
              <a:rPr lang="en-US" sz="2400" dirty="0">
                <a:cs typeface="Times New Roman" panose="02020603050405020304" pitchFamily="18" charset="0"/>
              </a:rPr>
              <a:t>Data: Survey panel (2004-2013)</a:t>
            </a:r>
          </a:p>
          <a:p>
            <a:pPr lvl="1"/>
            <a:r>
              <a:rPr lang="en-US" sz="2200" dirty="0">
                <a:cs typeface="Times New Roman" panose="02020603050405020304" pitchFamily="18" charset="0"/>
              </a:rPr>
              <a:t>How useful is this? What would be better?</a:t>
            </a:r>
          </a:p>
          <a:p>
            <a:r>
              <a:rPr lang="en-US" sz="2400" dirty="0">
                <a:cs typeface="Times New Roman" panose="02020603050405020304" pitchFamily="18" charset="0"/>
              </a:rPr>
              <a:t>Methods: What identifying assumption are they resting on?</a:t>
            </a:r>
          </a:p>
          <a:p>
            <a:pPr lvl="1"/>
            <a:r>
              <a:rPr lang="en-US" sz="2200" dirty="0">
                <a:cs typeface="Times New Roman" panose="02020603050405020304" pitchFamily="18" charset="0"/>
              </a:rPr>
              <a:t>Do they have a control group? Who? </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546201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1B8D28D2-22CF-1B21-9B40-D523FF5C9ABF}"/>
              </a:ext>
            </a:extLst>
          </p:cNvPr>
          <p:cNvPicPr>
            <a:picLocks noChangeAspect="1"/>
          </p:cNvPicPr>
          <p:nvPr/>
        </p:nvPicPr>
        <p:blipFill>
          <a:blip r:embed="rId3"/>
          <a:stretch>
            <a:fillRect/>
          </a:stretch>
        </p:blipFill>
        <p:spPr>
          <a:xfrm>
            <a:off x="838200" y="962231"/>
            <a:ext cx="8926171" cy="5639587"/>
          </a:xfrm>
          <a:prstGeom prst="rect">
            <a:avLst/>
          </a:prstGeom>
        </p:spPr>
      </p:pic>
    </p:spTree>
    <p:extLst>
      <p:ext uri="{BB962C8B-B14F-4D97-AF65-F5344CB8AC3E}">
        <p14:creationId xmlns:p14="http://schemas.microsoft.com/office/powerpoint/2010/main" val="301657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r>
                  <a:rPr lang="en-US" sz="2400" dirty="0">
                    <a:cs typeface="Times New Roman" panose="02020603050405020304" pitchFamily="18" charset="0"/>
                  </a:rPr>
                  <a:t>Poisson distribution: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𝜆</m:t>
                              </m:r>
                            </m:e>
                            <m:sup>
                              <m:r>
                                <a:rPr lang="en-US" sz="2400" b="0" i="1" smtClean="0">
                                  <a:latin typeface="Cambria Math" panose="02040503050406030204" pitchFamily="18" charset="0"/>
                                  <a:cs typeface="Times New Roman" panose="02020603050405020304" pitchFamily="18" charset="0"/>
                                </a:rPr>
                                <m:t>𝑥</m:t>
                              </m:r>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𝜆</m:t>
                              </m:r>
                            </m:sup>
                          </m:sSup>
                        </m:num>
                        <m:den>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cs typeface="Times New Roman" panose="02020603050405020304" pitchFamily="18" charset="0"/>
                </a:endParaRPr>
              </a:p>
              <a:p>
                <a:r>
                  <a:rPr lang="en-US" sz="2400" dirty="0">
                    <a:cs typeface="Times New Roman" panose="02020603050405020304" pitchFamily="18" charset="0"/>
                  </a:rPr>
                  <a:t>Note: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oMath>
                </a14:m>
                <a:r>
                  <a:rPr lang="en-US" sz="2400" dirty="0">
                    <a:cs typeface="Times New Roman" panose="02020603050405020304" pitchFamily="18" charset="0"/>
                  </a:rPr>
                  <a:t> is the “intensity parameter” and is equivalent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endParaRPr lang="en-US" sz="2400" b="0" dirty="0">
                  <a:cs typeface="Times New Roman" panose="02020603050405020304" pitchFamily="18" charset="0"/>
                </a:endParaRPr>
              </a:p>
              <a:p>
                <a:r>
                  <a:rPr lang="en-US" sz="2400" b="0" dirty="0">
                    <a:cs typeface="Times New Roman" panose="02020603050405020304" pitchFamily="18" charset="0"/>
                  </a:rPr>
                  <a:t>Piece of cake to implement now! </a:t>
                </a:r>
              </a:p>
              <a:p>
                <a:r>
                  <a:rPr lang="en-US" sz="2400" dirty="0">
                    <a:cs typeface="Times New Roman" panose="02020603050405020304" pitchFamily="18" charset="0"/>
                  </a:rPr>
                  <a:t>The likelihood function is: </a:t>
                </a:r>
              </a:p>
              <a:p>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3F0C935-CD1A-7345-E271-EB9C839A5B96}"/>
              </a:ext>
            </a:extLst>
          </p:cNvPr>
          <p:cNvPicPr>
            <a:picLocks noChangeAspect="1"/>
          </p:cNvPicPr>
          <p:nvPr/>
        </p:nvPicPr>
        <p:blipFill>
          <a:blip r:embed="rId4"/>
          <a:stretch>
            <a:fillRect/>
          </a:stretch>
        </p:blipFill>
        <p:spPr>
          <a:xfrm>
            <a:off x="1828800" y="5105400"/>
            <a:ext cx="7315200" cy="1032387"/>
          </a:xfrm>
          <a:prstGeom prst="rect">
            <a:avLst/>
          </a:prstGeom>
        </p:spPr>
      </p:pic>
    </p:spTree>
    <p:extLst>
      <p:ext uri="{BB962C8B-B14F-4D97-AF65-F5344CB8AC3E}">
        <p14:creationId xmlns:p14="http://schemas.microsoft.com/office/powerpoint/2010/main" val="40208925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Side Note: Figures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is this?</a:t>
            </a:r>
          </a:p>
        </p:txBody>
      </p:sp>
      <p:pic>
        <p:nvPicPr>
          <p:cNvPr id="5" name="Picture 4">
            <a:extLst>
              <a:ext uri="{FF2B5EF4-FFF2-40B4-BE49-F238E27FC236}">
                <a16:creationId xmlns:a16="http://schemas.microsoft.com/office/drawing/2014/main" id="{3B6F4C46-84C8-A0EB-AC4B-89892DF32E16}"/>
              </a:ext>
            </a:extLst>
          </p:cNvPr>
          <p:cNvPicPr>
            <a:picLocks noChangeAspect="1"/>
          </p:cNvPicPr>
          <p:nvPr/>
        </p:nvPicPr>
        <p:blipFill>
          <a:blip r:embed="rId3"/>
          <a:stretch>
            <a:fillRect/>
          </a:stretch>
        </p:blipFill>
        <p:spPr>
          <a:xfrm>
            <a:off x="636104" y="845495"/>
            <a:ext cx="8839200" cy="5362694"/>
          </a:xfrm>
          <a:prstGeom prst="rect">
            <a:avLst/>
          </a:prstGeom>
        </p:spPr>
      </p:pic>
    </p:spTree>
    <p:extLst>
      <p:ext uri="{BB962C8B-B14F-4D97-AF65-F5344CB8AC3E}">
        <p14:creationId xmlns:p14="http://schemas.microsoft.com/office/powerpoint/2010/main" val="41783061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Outcome variables: </a:t>
            </a:r>
          </a:p>
          <a:p>
            <a:pPr marL="457200" indent="-457200">
              <a:buFont typeface="+mj-lt"/>
              <a:buAutoNum type="arabicPeriod"/>
            </a:pPr>
            <a:r>
              <a:rPr lang="en-US" sz="2400" dirty="0">
                <a:cs typeface="Times New Roman" panose="02020603050405020304" pitchFamily="18" charset="0"/>
              </a:rPr>
              <a:t>Hospital admission (extensive margin) </a:t>
            </a:r>
          </a:p>
          <a:p>
            <a:pPr marL="457200" indent="-457200">
              <a:buFont typeface="+mj-lt"/>
              <a:buAutoNum type="arabicPeriod"/>
            </a:pPr>
            <a:r>
              <a:rPr lang="en-US" sz="2400" dirty="0">
                <a:cs typeface="Times New Roman" panose="02020603050405020304" pitchFamily="18" charset="0"/>
              </a:rPr>
              <a:t>Hospital utilization/length of stay (intensive margin) </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Assumptions to check: </a:t>
            </a:r>
          </a:p>
          <a:p>
            <a:r>
              <a:rPr lang="en-US" sz="2400" dirty="0">
                <a:cs typeface="Times New Roman" panose="02020603050405020304" pitchFamily="18" charset="0"/>
              </a:rPr>
              <a:t>Is there a selection process that needs to be modeled? </a:t>
            </a:r>
          </a:p>
          <a:p>
            <a:r>
              <a:rPr lang="en-US" sz="2400" dirty="0">
                <a:cs typeface="Times New Roman" panose="02020603050405020304" pitchFamily="18" charset="0"/>
              </a:rPr>
              <a:t>Are we observing the zeros? </a:t>
            </a:r>
          </a:p>
        </p:txBody>
      </p:sp>
    </p:spTree>
    <p:extLst>
      <p:ext uri="{BB962C8B-B14F-4D97-AF65-F5344CB8AC3E}">
        <p14:creationId xmlns:p14="http://schemas.microsoft.com/office/powerpoint/2010/main" val="534137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Decision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Decision stage is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likelihood of admission </a:t>
            </a:r>
          </a:p>
        </p:txBody>
      </p:sp>
      <p:pic>
        <p:nvPicPr>
          <p:cNvPr id="5" name="Picture 4">
            <a:extLst>
              <a:ext uri="{FF2B5EF4-FFF2-40B4-BE49-F238E27FC236}">
                <a16:creationId xmlns:a16="http://schemas.microsoft.com/office/drawing/2014/main" id="{09A84FB0-4216-7148-CE89-E0B0B35CC181}"/>
              </a:ext>
            </a:extLst>
          </p:cNvPr>
          <p:cNvPicPr>
            <a:picLocks noChangeAspect="1"/>
          </p:cNvPicPr>
          <p:nvPr/>
        </p:nvPicPr>
        <p:blipFill>
          <a:blip r:embed="rId3"/>
          <a:stretch>
            <a:fillRect/>
          </a:stretch>
        </p:blipFill>
        <p:spPr>
          <a:xfrm>
            <a:off x="1143000" y="2057400"/>
            <a:ext cx="7584490" cy="1676400"/>
          </a:xfrm>
          <a:prstGeom prst="rect">
            <a:avLst/>
          </a:prstGeom>
        </p:spPr>
      </p:pic>
    </p:spTree>
    <p:extLst>
      <p:ext uri="{BB962C8B-B14F-4D97-AF65-F5344CB8AC3E}">
        <p14:creationId xmlns:p14="http://schemas.microsoft.com/office/powerpoint/2010/main" val="2516230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Intensity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Intensity stage is also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total utilization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lvl="1"/>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4BDE10A3-E2AC-CF8C-FCCD-E41E7C902BB4}"/>
              </a:ext>
            </a:extLst>
          </p:cNvPr>
          <p:cNvPicPr>
            <a:picLocks noChangeAspect="1"/>
          </p:cNvPicPr>
          <p:nvPr/>
        </p:nvPicPr>
        <p:blipFill>
          <a:blip r:embed="rId3"/>
          <a:stretch>
            <a:fillRect/>
          </a:stretch>
        </p:blipFill>
        <p:spPr>
          <a:xfrm>
            <a:off x="914400" y="1996890"/>
            <a:ext cx="7344642" cy="1736909"/>
          </a:xfrm>
          <a:prstGeom prst="rect">
            <a:avLst/>
          </a:prstGeom>
        </p:spPr>
      </p:pic>
    </p:spTree>
    <p:extLst>
      <p:ext uri="{BB962C8B-B14F-4D97-AF65-F5344CB8AC3E}">
        <p14:creationId xmlns:p14="http://schemas.microsoft.com/office/powerpoint/2010/main" val="242047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Intensity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lnSpcReduction="10000"/>
          </a:bodyPr>
          <a:lstStyle/>
          <a:p>
            <a:pPr marL="0" indent="0">
              <a:buNone/>
            </a:pPr>
            <a:r>
              <a:rPr lang="en-US" sz="2400" dirty="0">
                <a:cs typeface="Times New Roman" panose="02020603050405020304" pitchFamily="18" charset="0"/>
              </a:rPr>
              <a:t>Intensity stage is also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total utilization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Use IV (</a:t>
            </a:r>
            <a:r>
              <a:rPr lang="en-US" sz="2400" b="1" dirty="0">
                <a:cs typeface="Times New Roman" panose="02020603050405020304" pitchFamily="18" charset="0"/>
              </a:rPr>
              <a:t>control function</a:t>
            </a:r>
            <a:r>
              <a:rPr lang="en-US" sz="2400" dirty="0">
                <a:cs typeface="Times New Roman" panose="02020603050405020304" pitchFamily="18" charset="0"/>
              </a:rPr>
              <a:t>) to deal with endogeneity (with 6 instruments!): </a:t>
            </a:r>
          </a:p>
          <a:p>
            <a:pPr lvl="1"/>
            <a:r>
              <a:rPr lang="en-US" sz="2200" dirty="0">
                <a:cs typeface="Times New Roman" panose="02020603050405020304" pitchFamily="18" charset="0"/>
              </a:rPr>
              <a:t>Socialist party support + post interaction</a:t>
            </a:r>
          </a:p>
          <a:p>
            <a:pPr lvl="1"/>
            <a:r>
              <a:rPr lang="en-US" sz="2200" dirty="0">
                <a:cs typeface="Times New Roman" panose="02020603050405020304" pitchFamily="18" charset="0"/>
              </a:rPr>
              <a:t>Coverage of public home care prior to policy + post interaction</a:t>
            </a:r>
          </a:p>
          <a:p>
            <a:pPr lvl="1"/>
            <a:r>
              <a:rPr lang="en-US" sz="2200" dirty="0">
                <a:cs typeface="Times New Roman" panose="02020603050405020304" pitchFamily="18" charset="0"/>
              </a:rPr>
              <a:t>Proportion of women outside the labor market (why?) </a:t>
            </a:r>
          </a:p>
          <a:p>
            <a:pPr lvl="1"/>
            <a:r>
              <a:rPr lang="en-US" sz="2200" dirty="0">
                <a:cs typeface="Times New Roman" panose="02020603050405020304" pitchFamily="18" charset="0"/>
              </a:rPr>
              <a:t>Living in a rural area or not</a:t>
            </a:r>
          </a:p>
        </p:txBody>
      </p:sp>
      <p:pic>
        <p:nvPicPr>
          <p:cNvPr id="6" name="Picture 5">
            <a:extLst>
              <a:ext uri="{FF2B5EF4-FFF2-40B4-BE49-F238E27FC236}">
                <a16:creationId xmlns:a16="http://schemas.microsoft.com/office/drawing/2014/main" id="{4BDE10A3-E2AC-CF8C-FCCD-E41E7C902BB4}"/>
              </a:ext>
            </a:extLst>
          </p:cNvPr>
          <p:cNvPicPr>
            <a:picLocks noChangeAspect="1"/>
          </p:cNvPicPr>
          <p:nvPr/>
        </p:nvPicPr>
        <p:blipFill>
          <a:blip r:embed="rId3"/>
          <a:stretch>
            <a:fillRect/>
          </a:stretch>
        </p:blipFill>
        <p:spPr>
          <a:xfrm>
            <a:off x="914400" y="1996890"/>
            <a:ext cx="7344642" cy="1736909"/>
          </a:xfrm>
          <a:prstGeom prst="rect">
            <a:avLst/>
          </a:prstGeom>
        </p:spPr>
      </p:pic>
    </p:spTree>
    <p:extLst>
      <p:ext uri="{BB962C8B-B14F-4D97-AF65-F5344CB8AC3E}">
        <p14:creationId xmlns:p14="http://schemas.microsoft.com/office/powerpoint/2010/main" val="2873481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IV First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endParaRPr lang="en-US" sz="2200" dirty="0">
              <a:cs typeface="Times New Roman" panose="02020603050405020304" pitchFamily="18" charset="0"/>
            </a:endParaRPr>
          </a:p>
        </p:txBody>
      </p:sp>
      <p:pic>
        <p:nvPicPr>
          <p:cNvPr id="5" name="Picture 4">
            <a:extLst>
              <a:ext uri="{FF2B5EF4-FFF2-40B4-BE49-F238E27FC236}">
                <a16:creationId xmlns:a16="http://schemas.microsoft.com/office/drawing/2014/main" id="{4FAF827C-0FBE-F5B5-C625-41C0740659A7}"/>
              </a:ext>
            </a:extLst>
          </p:cNvPr>
          <p:cNvPicPr>
            <a:picLocks noChangeAspect="1"/>
          </p:cNvPicPr>
          <p:nvPr/>
        </p:nvPicPr>
        <p:blipFill>
          <a:blip r:embed="rId3"/>
          <a:stretch>
            <a:fillRect/>
          </a:stretch>
        </p:blipFill>
        <p:spPr>
          <a:xfrm>
            <a:off x="609600" y="988735"/>
            <a:ext cx="8230749" cy="5420481"/>
          </a:xfrm>
          <a:prstGeom prst="rect">
            <a:avLst/>
          </a:prstGeom>
        </p:spPr>
      </p:pic>
    </p:spTree>
    <p:extLst>
      <p:ext uri="{BB962C8B-B14F-4D97-AF65-F5344CB8AC3E}">
        <p14:creationId xmlns:p14="http://schemas.microsoft.com/office/powerpoint/2010/main" val="6876311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Hurdle Model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ADE7FDE1-2C4C-62A4-17B8-C43AC2E71554}"/>
              </a:ext>
            </a:extLst>
          </p:cNvPr>
          <p:cNvPicPr>
            <a:picLocks noChangeAspect="1"/>
          </p:cNvPicPr>
          <p:nvPr/>
        </p:nvPicPr>
        <p:blipFill>
          <a:blip r:embed="rId3"/>
          <a:stretch>
            <a:fillRect/>
          </a:stretch>
        </p:blipFill>
        <p:spPr>
          <a:xfrm>
            <a:off x="685800" y="1030358"/>
            <a:ext cx="9840698" cy="5001323"/>
          </a:xfrm>
          <a:prstGeom prst="rect">
            <a:avLst/>
          </a:prstGeom>
        </p:spPr>
      </p:pic>
    </p:spTree>
    <p:extLst>
      <p:ext uri="{BB962C8B-B14F-4D97-AF65-F5344CB8AC3E}">
        <p14:creationId xmlns:p14="http://schemas.microsoft.com/office/powerpoint/2010/main" val="1199665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Hospital Costs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Micro-simulation on how subsidization affected hospital costs: </a:t>
            </a:r>
          </a:p>
          <a:p>
            <a:pPr marL="457200" indent="-457200">
              <a:buAutoNum type="arabicPeriod"/>
            </a:pPr>
            <a:r>
              <a:rPr lang="en-US" sz="2400" dirty="0">
                <a:cs typeface="Times New Roman" panose="02020603050405020304" pitchFamily="18" charset="0"/>
              </a:rPr>
              <a:t>Compute average cost/day for each admission</a:t>
            </a:r>
          </a:p>
          <a:p>
            <a:pPr marL="457200" indent="-457200">
              <a:buAutoNum type="arabicPeriod"/>
            </a:pPr>
            <a:r>
              <a:rPr lang="en-US" sz="2400" dirty="0">
                <a:cs typeface="Times New Roman" panose="02020603050405020304" pitchFamily="18" charset="0"/>
              </a:rPr>
              <a:t>Estimate region-level # </a:t>
            </a:r>
            <a:r>
              <a:rPr lang="en-US" sz="2400" dirty="0"/>
              <a:t>of beneficiaries of caregiving allowances and home care beneficiaries (who did the policy affect?) </a:t>
            </a:r>
          </a:p>
          <a:p>
            <a:pPr marL="457200" indent="-457200">
              <a:buAutoNum type="arabicPeriod"/>
            </a:pPr>
            <a:r>
              <a:rPr lang="en-US" sz="2400" dirty="0">
                <a:cs typeface="Times New Roman" panose="02020603050405020304" pitchFamily="18" charset="0"/>
              </a:rPr>
              <a:t>Apply hurdle model coefficients to (1) to obtain change in </a:t>
            </a:r>
            <a:r>
              <a:rPr lang="en-US" sz="2400" dirty="0" err="1">
                <a:cs typeface="Times New Roman" panose="02020603050405020304" pitchFamily="18" charset="0"/>
              </a:rPr>
              <a:t>LoS</a:t>
            </a:r>
            <a:endParaRPr lang="en-US" sz="2400" dirty="0">
              <a:cs typeface="Times New Roman" panose="02020603050405020304" pitchFamily="18" charset="0"/>
            </a:endParaRPr>
          </a:p>
          <a:p>
            <a:pPr marL="457200" indent="-457200">
              <a:buAutoNum type="arabicPeriod"/>
            </a:pPr>
            <a:r>
              <a:rPr lang="en-US" sz="2400" dirty="0">
                <a:cs typeface="Times New Roman" panose="02020603050405020304" pitchFamily="18" charset="0"/>
              </a:rPr>
              <a:t>Change in </a:t>
            </a:r>
            <a:r>
              <a:rPr lang="en-US" sz="2400" dirty="0" err="1">
                <a:cs typeface="Times New Roman" panose="02020603050405020304" pitchFamily="18" charset="0"/>
              </a:rPr>
              <a:t>LoS</a:t>
            </a:r>
            <a:r>
              <a:rPr lang="en-US" sz="2400" dirty="0">
                <a:cs typeface="Times New Roman" panose="02020603050405020304" pitchFamily="18" charset="0"/>
              </a:rPr>
              <a:t> * Affected # of people = </a:t>
            </a:r>
            <a:r>
              <a:rPr lang="en-US" sz="2400" b="1" dirty="0">
                <a:cs typeface="Times New Roman" panose="02020603050405020304" pitchFamily="18" charset="0"/>
              </a:rPr>
              <a:t>Savings from program</a:t>
            </a:r>
          </a:p>
        </p:txBody>
      </p:sp>
    </p:spTree>
    <p:extLst>
      <p:ext uri="{BB962C8B-B14F-4D97-AF65-F5344CB8AC3E}">
        <p14:creationId xmlns:p14="http://schemas.microsoft.com/office/powerpoint/2010/main" val="2560150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Hospital Costs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Micro-simulation on how subsidization affected hospital costs: </a:t>
            </a:r>
          </a:p>
          <a:p>
            <a:pPr marL="457200" indent="-457200">
              <a:buAutoNum type="arabicPeriod"/>
            </a:pPr>
            <a:r>
              <a:rPr lang="en-US" sz="2400" dirty="0">
                <a:cs typeface="Times New Roman" panose="02020603050405020304" pitchFamily="18" charset="0"/>
              </a:rPr>
              <a:t>Compute average cost/day for each admission</a:t>
            </a:r>
          </a:p>
          <a:p>
            <a:pPr marL="457200" indent="-457200">
              <a:buAutoNum type="arabicPeriod"/>
            </a:pPr>
            <a:r>
              <a:rPr lang="en-US" sz="2400" dirty="0">
                <a:cs typeface="Times New Roman" panose="02020603050405020304" pitchFamily="18" charset="0"/>
              </a:rPr>
              <a:t>Estimate region-level # </a:t>
            </a:r>
            <a:r>
              <a:rPr lang="en-US" sz="2400" dirty="0"/>
              <a:t>of beneficiaries of caregiving allowances and home care beneficiaries (who did the policy affect?) </a:t>
            </a:r>
          </a:p>
          <a:p>
            <a:pPr marL="457200" indent="-457200">
              <a:buAutoNum type="arabicPeriod"/>
            </a:pPr>
            <a:r>
              <a:rPr lang="en-US" sz="2400" dirty="0">
                <a:cs typeface="Times New Roman" panose="02020603050405020304" pitchFamily="18" charset="0"/>
              </a:rPr>
              <a:t>Apply hurdle model coefficients to (1) to obtain change in </a:t>
            </a:r>
            <a:r>
              <a:rPr lang="en-US" sz="2400" dirty="0" err="1">
                <a:cs typeface="Times New Roman" panose="02020603050405020304" pitchFamily="18" charset="0"/>
              </a:rPr>
              <a:t>LoS</a:t>
            </a:r>
            <a:endParaRPr lang="en-US" sz="2400" dirty="0">
              <a:cs typeface="Times New Roman" panose="02020603050405020304" pitchFamily="18" charset="0"/>
            </a:endParaRPr>
          </a:p>
          <a:p>
            <a:pPr marL="457200" indent="-457200">
              <a:buAutoNum type="arabicPeriod"/>
            </a:pPr>
            <a:r>
              <a:rPr lang="en-US" sz="2400" dirty="0">
                <a:cs typeface="Times New Roman" panose="02020603050405020304" pitchFamily="18" charset="0"/>
              </a:rPr>
              <a:t>Change in </a:t>
            </a:r>
            <a:r>
              <a:rPr lang="en-US" sz="2400" dirty="0" err="1">
                <a:cs typeface="Times New Roman" panose="02020603050405020304" pitchFamily="18" charset="0"/>
              </a:rPr>
              <a:t>LoS</a:t>
            </a:r>
            <a:r>
              <a:rPr lang="en-US" sz="2400" dirty="0">
                <a:cs typeface="Times New Roman" panose="02020603050405020304" pitchFamily="18" charset="0"/>
              </a:rPr>
              <a:t> * Affected # of people = </a:t>
            </a:r>
            <a:r>
              <a:rPr lang="en-US" sz="2400" b="1" dirty="0">
                <a:cs typeface="Times New Roman" panose="02020603050405020304" pitchFamily="18" charset="0"/>
              </a:rPr>
              <a:t>Savings from program</a:t>
            </a:r>
          </a:p>
        </p:txBody>
      </p:sp>
      <p:pic>
        <p:nvPicPr>
          <p:cNvPr id="5" name="Picture 4">
            <a:extLst>
              <a:ext uri="{FF2B5EF4-FFF2-40B4-BE49-F238E27FC236}">
                <a16:creationId xmlns:a16="http://schemas.microsoft.com/office/drawing/2014/main" id="{074E6AAC-08AD-A997-D162-A2A74F1526C4}"/>
              </a:ext>
            </a:extLst>
          </p:cNvPr>
          <p:cNvPicPr>
            <a:picLocks noChangeAspect="1"/>
          </p:cNvPicPr>
          <p:nvPr/>
        </p:nvPicPr>
        <p:blipFill>
          <a:blip r:embed="rId3"/>
          <a:stretch>
            <a:fillRect/>
          </a:stretch>
        </p:blipFill>
        <p:spPr>
          <a:xfrm>
            <a:off x="748300" y="1036807"/>
            <a:ext cx="10174120" cy="5201376"/>
          </a:xfrm>
          <a:prstGeom prst="rect">
            <a:avLst/>
          </a:prstGeom>
        </p:spPr>
      </p:pic>
    </p:spTree>
    <p:extLst>
      <p:ext uri="{BB962C8B-B14F-4D97-AF65-F5344CB8AC3E}">
        <p14:creationId xmlns:p14="http://schemas.microsoft.com/office/powerpoint/2010/main" val="2814855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399763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r>
                  <a:rPr lang="en-US" sz="2400" dirty="0">
                    <a:cs typeface="Times New Roman" panose="02020603050405020304" pitchFamily="18" charset="0"/>
                  </a:rPr>
                  <a:t>Poisson distribution: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𝜆</m:t>
                              </m:r>
                            </m:e>
                            <m:sup>
                              <m:r>
                                <a:rPr lang="en-US" sz="2400" b="0" i="1" smtClean="0">
                                  <a:latin typeface="Cambria Math" panose="02040503050406030204" pitchFamily="18" charset="0"/>
                                  <a:cs typeface="Times New Roman" panose="02020603050405020304" pitchFamily="18" charset="0"/>
                                </a:rPr>
                                <m:t>𝑥</m:t>
                              </m:r>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𝜆</m:t>
                              </m:r>
                            </m:sup>
                          </m:sSup>
                        </m:num>
                        <m:den>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cs typeface="Times New Roman" panose="02020603050405020304" pitchFamily="18" charset="0"/>
                </a:endParaRPr>
              </a:p>
              <a:p>
                <a:r>
                  <a:rPr lang="en-US" sz="2400" dirty="0">
                    <a:cs typeface="Times New Roman" panose="02020603050405020304" pitchFamily="18" charset="0"/>
                  </a:rPr>
                  <a:t>Note: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oMath>
                </a14:m>
                <a:r>
                  <a:rPr lang="en-US" sz="2400" dirty="0">
                    <a:cs typeface="Times New Roman" panose="02020603050405020304" pitchFamily="18" charset="0"/>
                  </a:rPr>
                  <a:t> is the “intensity parameter” and is equivalent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endParaRPr lang="en-US" sz="2400" b="0" dirty="0">
                  <a:cs typeface="Times New Roman" panose="02020603050405020304" pitchFamily="18" charset="0"/>
                </a:endParaRPr>
              </a:p>
              <a:p>
                <a:r>
                  <a:rPr lang="en-US" sz="2400" b="0" dirty="0">
                    <a:cs typeface="Times New Roman" panose="02020603050405020304" pitchFamily="18" charset="0"/>
                  </a:rPr>
                  <a:t>Piece of cake to implement now! </a:t>
                </a:r>
              </a:p>
              <a:p>
                <a:r>
                  <a:rPr lang="en-US" sz="2400" dirty="0">
                    <a:cs typeface="Times New Roman" panose="02020603050405020304" pitchFamily="18" charset="0"/>
                  </a:rPr>
                  <a:t>We can take logs as our link function to get: </a:t>
                </a:r>
              </a:p>
              <a:p>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8EEA72E-CAAF-DDB2-7226-52034B38A6A7}"/>
              </a:ext>
            </a:extLst>
          </p:cNvPr>
          <p:cNvPicPr>
            <a:picLocks noChangeAspect="1"/>
          </p:cNvPicPr>
          <p:nvPr/>
        </p:nvPicPr>
        <p:blipFill>
          <a:blip r:embed="rId5"/>
          <a:stretch>
            <a:fillRect/>
          </a:stretch>
        </p:blipFill>
        <p:spPr>
          <a:xfrm>
            <a:off x="2171700" y="5181600"/>
            <a:ext cx="7315200" cy="905692"/>
          </a:xfrm>
          <a:prstGeom prst="rect">
            <a:avLst/>
          </a:prstGeom>
        </p:spPr>
      </p:pic>
    </p:spTree>
    <p:extLst>
      <p:ext uri="{BB962C8B-B14F-4D97-AF65-F5344CB8AC3E}">
        <p14:creationId xmlns:p14="http://schemas.microsoft.com/office/powerpoint/2010/main" val="37882754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Multinomial Choice Logit</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48435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Multinomial Choice Logit: When Choices Matter (More)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if our data is on </a:t>
            </a:r>
            <a:r>
              <a:rPr lang="en-US" sz="2400" i="1" dirty="0">
                <a:cs typeface="Times New Roman" panose="02020603050405020304" pitchFamily="18" charset="0"/>
              </a:rPr>
              <a:t>choices </a:t>
            </a:r>
            <a:r>
              <a:rPr lang="en-US" sz="2400" dirty="0">
                <a:cs typeface="Times New Roman" panose="02020603050405020304" pitchFamily="18" charset="0"/>
              </a:rPr>
              <a:t>between </a:t>
            </a:r>
            <a:r>
              <a:rPr lang="en-US" sz="2400" i="1" dirty="0">
                <a:cs typeface="Times New Roman" panose="02020603050405020304" pitchFamily="18" charset="0"/>
              </a:rPr>
              <a:t>N</a:t>
            </a:r>
            <a:r>
              <a:rPr lang="en-US" sz="2400" dirty="0">
                <a:cs typeface="Times New Roman" panose="02020603050405020304" pitchFamily="18" charset="0"/>
              </a:rPr>
              <a:t> different options? </a:t>
            </a:r>
          </a:p>
          <a:p>
            <a:pPr lvl="1"/>
            <a:r>
              <a:rPr lang="en-US" sz="2400" dirty="0">
                <a:cs typeface="Times New Roman" panose="02020603050405020304" pitchFamily="18" charset="0"/>
              </a:rPr>
              <a:t>E.g., type of insurance coverage, treatment (surgery, medication, etc.)</a:t>
            </a:r>
          </a:p>
          <a:p>
            <a:pPr lvl="1"/>
            <a:r>
              <a:rPr lang="en-US" sz="2400" dirty="0">
                <a:cs typeface="Times New Roman" panose="02020603050405020304" pitchFamily="18" charset="0"/>
              </a:rPr>
              <a:t>This is actually more similar to logit than you think! </a:t>
            </a:r>
          </a:p>
        </p:txBody>
      </p:sp>
    </p:spTree>
    <p:extLst>
      <p:ext uri="{BB962C8B-B14F-4D97-AF65-F5344CB8AC3E}">
        <p14:creationId xmlns:p14="http://schemas.microsoft.com/office/powerpoint/2010/main" val="2378452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Multinomial Choice Logit: When Choices Matter (More)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What if our data is on </a:t>
                </a:r>
                <a:r>
                  <a:rPr lang="en-US" sz="2400" i="1" dirty="0">
                    <a:cs typeface="Times New Roman" panose="02020603050405020304" pitchFamily="18" charset="0"/>
                  </a:rPr>
                  <a:t>choices </a:t>
                </a:r>
                <a:r>
                  <a:rPr lang="en-US" sz="2400" dirty="0">
                    <a:cs typeface="Times New Roman" panose="02020603050405020304" pitchFamily="18" charset="0"/>
                  </a:rPr>
                  <a:t>between </a:t>
                </a:r>
                <a:r>
                  <a:rPr lang="en-US" sz="2400" i="1" dirty="0">
                    <a:cs typeface="Times New Roman" panose="02020603050405020304" pitchFamily="18" charset="0"/>
                  </a:rPr>
                  <a:t>N</a:t>
                </a:r>
                <a:r>
                  <a:rPr lang="en-US" sz="2400" dirty="0">
                    <a:cs typeface="Times New Roman" panose="02020603050405020304" pitchFamily="18" charset="0"/>
                  </a:rPr>
                  <a:t> different options? </a:t>
                </a:r>
              </a:p>
              <a:p>
                <a:pPr lvl="1"/>
                <a:r>
                  <a:rPr lang="en-US" sz="2400" dirty="0">
                    <a:cs typeface="Times New Roman" panose="02020603050405020304" pitchFamily="18" charset="0"/>
                  </a:rPr>
                  <a:t>E.g., type of insurance coverage, treatment (surgery, medication, etc.)</a:t>
                </a:r>
              </a:p>
              <a:p>
                <a:pPr lvl="1"/>
                <a:r>
                  <a:rPr lang="en-US" sz="2400" dirty="0">
                    <a:cs typeface="Times New Roman" panose="02020603050405020304" pitchFamily="18" charset="0"/>
                  </a:rPr>
                  <a:t>This is actually more similar to logit than you think!</a:t>
                </a:r>
              </a:p>
              <a:p>
                <a:r>
                  <a:rPr lang="en-US" sz="2400" dirty="0">
                    <a:cs typeface="Times New Roman" panose="02020603050405020304" pitchFamily="18" charset="0"/>
                  </a:rPr>
                  <a:t>Example: an elderly patient arrives w/ aortic stenosis. Are they treated with: </a:t>
                </a:r>
              </a:p>
              <a:p>
                <a:pPr lvl="1"/>
                <a:r>
                  <a:rPr lang="en-US" sz="2400" dirty="0">
                    <a:cs typeface="Times New Roman" panose="02020603050405020304" pitchFamily="18" charset="0"/>
                  </a:rPr>
                  <a:t>Open-heart valve replacement surgery </a:t>
                </a:r>
              </a:p>
              <a:p>
                <a:pPr lvl="1"/>
                <a:r>
                  <a:rPr lang="en-US" sz="2400" dirty="0">
                    <a:cs typeface="Times New Roman" panose="02020603050405020304" pitchFamily="18" charset="0"/>
                  </a:rPr>
                  <a:t>Transcatheter valve replacement surgery</a:t>
                </a:r>
              </a:p>
              <a:p>
                <a:pPr lvl="1"/>
                <a:r>
                  <a:rPr lang="en-US" sz="2400" dirty="0">
                    <a:cs typeface="Times New Roman" panose="02020603050405020304" pitchFamily="18" charset="0"/>
                  </a:rPr>
                  <a:t>Simple observation</a:t>
                </a: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is the choice of treatment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while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𝑥</m:t>
                        </m:r>
                      </m:e>
                    </m:acc>
                    <m:r>
                      <a:rPr lang="en-US" sz="2400" b="0" i="1" dirty="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might include: </a:t>
                </a:r>
              </a:p>
              <a:p>
                <a:pPr lvl="1"/>
                <a:r>
                  <a:rPr lang="en-US" sz="2400" dirty="0">
                    <a:cs typeface="Times New Roman" panose="02020603050405020304" pitchFamily="18" charset="0"/>
                  </a:rPr>
                  <a:t>Patient age</a:t>
                </a:r>
              </a:p>
              <a:p>
                <a:pPr lvl="1"/>
                <a:r>
                  <a:rPr lang="en-US" sz="2400" dirty="0">
                    <a:cs typeface="Times New Roman" panose="02020603050405020304" pitchFamily="18" charset="0"/>
                  </a:rPr>
                  <a:t>Risk factors</a:t>
                </a:r>
              </a:p>
              <a:p>
                <a:pPr lvl="1"/>
                <a:r>
                  <a:rPr lang="en-US" sz="2400" dirty="0">
                    <a:cs typeface="Times New Roman" panose="02020603050405020304" pitchFamily="18" charset="0"/>
                  </a:rPr>
                  <a:t>Symptoms</a:t>
                </a:r>
              </a:p>
              <a:p>
                <a:pPr lvl="1"/>
                <a:r>
                  <a:rPr lang="en-US" sz="2400" dirty="0">
                    <a:cs typeface="Times New Roman" panose="02020603050405020304" pitchFamily="18" charset="0"/>
                  </a:rPr>
                  <a:t>Physician characteristics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b="-3440"/>
                </a:stretch>
              </a:blipFill>
            </p:spPr>
            <p:txBody>
              <a:bodyPr/>
              <a:lstStyle/>
              <a:p>
                <a:r>
                  <a:rPr lang="en-US">
                    <a:noFill/>
                  </a:rPr>
                  <a:t> </a:t>
                </a:r>
              </a:p>
            </p:txBody>
          </p:sp>
        </mc:Fallback>
      </mc:AlternateContent>
    </p:spTree>
    <p:extLst>
      <p:ext uri="{BB962C8B-B14F-4D97-AF65-F5344CB8AC3E}">
        <p14:creationId xmlns:p14="http://schemas.microsoft.com/office/powerpoint/2010/main" val="28109987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makes this setting unique?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data and setting doesn’t look like others we have encountered</a:t>
                </a:r>
              </a:p>
              <a:p>
                <a:pPr lvl="1"/>
                <a:r>
                  <a:rPr lang="en-US" sz="2400" dirty="0">
                    <a:cs typeface="Times New Roman" panose="02020603050405020304" pitchFamily="18" charset="0"/>
                  </a:rPr>
                  <a:t>The outcome variable is </a:t>
                </a:r>
                <a:r>
                  <a:rPr lang="en-US" sz="2400" b="1" dirty="0">
                    <a:cs typeface="Times New Roman" panose="02020603050405020304" pitchFamily="18" charset="0"/>
                  </a:rPr>
                  <a:t>unordered</a:t>
                </a:r>
              </a:p>
              <a:p>
                <a:r>
                  <a:rPr lang="en-US" sz="2400" dirty="0">
                    <a:cs typeface="Times New Roman" panose="02020603050405020304" pitchFamily="18" charset="0"/>
                  </a:rPr>
                  <a:t>Now, we have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∈{0,1,2</m:t>
                    </m:r>
                    <m:r>
                      <m:rPr>
                        <m:lit/>
                      </m:rPr>
                      <a:rPr lang="en-US" sz="2400" b="0" i="1" smtClean="0">
                        <a:latin typeface="Cambria Math" panose="02040503050406030204" pitchFamily="18" charset="0"/>
                        <a:cs typeface="Times New Roman" panose="02020603050405020304" pitchFamily="18" charset="0"/>
                      </a:rPr>
                      <m:t>}</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where</m:t>
                    </m:r>
                  </m:oMath>
                </a14:m>
                <a:endParaRPr lang="en-US" sz="2400" b="0" i="1" dirty="0">
                  <a:latin typeface="Cambria Math" panose="02040503050406030204" pitchFamily="18" charset="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0= </m:t>
                    </m:r>
                  </m:oMath>
                </a14:m>
                <a:r>
                  <a:rPr lang="en-US" sz="2400" b="0" dirty="0">
                    <a:cs typeface="Times New Roman" panose="02020603050405020304" pitchFamily="18" charset="0"/>
                  </a:rPr>
                  <a:t>watch and wait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oMath>
                </a14:m>
                <a:r>
                  <a:rPr lang="en-US" sz="2400" b="0" dirty="0">
                    <a:cs typeface="Times New Roman" panose="02020603050405020304" pitchFamily="18" charset="0"/>
                  </a:rPr>
                  <a:t> open-heart surgery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2= </m:t>
                    </m:r>
                  </m:oMath>
                </a14:m>
                <a:r>
                  <a:rPr lang="en-US" sz="2400" dirty="0">
                    <a:cs typeface="Times New Roman" panose="02020603050405020304" pitchFamily="18" charset="0"/>
                  </a:rPr>
                  <a:t>transcatheter surgery</a:t>
                </a:r>
              </a:p>
              <a:p>
                <a:r>
                  <a:rPr lang="en-US" sz="2400" dirty="0">
                    <a:cs typeface="Times New Roman" panose="02020603050405020304" pitchFamily="18" charset="0"/>
                  </a:rPr>
                  <a:t>How can we use retrospective data to assess choices?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3913148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makes this setting unique?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data and setting doesn’t look like others we have encountered</a:t>
                </a:r>
              </a:p>
              <a:p>
                <a:pPr lvl="1"/>
                <a:r>
                  <a:rPr lang="en-US" sz="2400" dirty="0">
                    <a:cs typeface="Times New Roman" panose="02020603050405020304" pitchFamily="18" charset="0"/>
                  </a:rPr>
                  <a:t>The outcome variable is </a:t>
                </a:r>
                <a:r>
                  <a:rPr lang="en-US" sz="2400" b="1" dirty="0">
                    <a:cs typeface="Times New Roman" panose="02020603050405020304" pitchFamily="18" charset="0"/>
                  </a:rPr>
                  <a:t>unordered</a:t>
                </a:r>
              </a:p>
              <a:p>
                <a:r>
                  <a:rPr lang="en-US" sz="2400" dirty="0">
                    <a:cs typeface="Times New Roman" panose="02020603050405020304" pitchFamily="18" charset="0"/>
                  </a:rPr>
                  <a:t>Now, we have </a:t>
                </a:r>
                <a14:m>
                  <m:oMath xmlns:m="http://schemas.openxmlformats.org/officeDocument/2006/math">
                    <m:r>
                      <a:rPr lang="en-US" sz="2400" i="1">
                        <a:latin typeface="Cambria Math" panose="02040503050406030204" pitchFamily="18" charset="0"/>
                        <a:cs typeface="Times New Roman" panose="02020603050405020304" pitchFamily="18" charset="0"/>
                      </a:rPr>
                      <m:t>𝑖</m:t>
                    </m:r>
                    <m:r>
                      <a:rPr lang="en-US" sz="2400" i="1">
                        <a:latin typeface="Cambria Math" panose="02040503050406030204" pitchFamily="18" charset="0"/>
                        <a:cs typeface="Times New Roman" panose="02020603050405020304" pitchFamily="18" charset="0"/>
                      </a:rPr>
                      <m:t>∈{0,1,2</m:t>
                    </m:r>
                    <m:r>
                      <m:rPr>
                        <m:lit/>
                      </m:rPr>
                      <a:rPr lang="en-US" sz="2400" i="1">
                        <a:latin typeface="Cambria Math" panose="02040503050406030204" pitchFamily="18" charset="0"/>
                        <a:cs typeface="Times New Roman" panose="02020603050405020304" pitchFamily="18" charset="0"/>
                      </a:rPr>
                      <m:t>}</m:t>
                    </m:r>
                    <m:r>
                      <a:rPr lang="en-US" sz="2400">
                        <a:latin typeface="Cambria Math" panose="02040503050406030204" pitchFamily="18" charset="0"/>
                        <a:cs typeface="Times New Roman" panose="02020603050405020304" pitchFamily="18" charset="0"/>
                      </a:rPr>
                      <m:t>, </m:t>
                    </m:r>
                    <m:r>
                      <m:rPr>
                        <m:sty m:val="p"/>
                      </m:rPr>
                      <a:rPr lang="en-US" sz="2400">
                        <a:latin typeface="Cambria Math" panose="02040503050406030204" pitchFamily="18" charset="0"/>
                        <a:cs typeface="Times New Roman" panose="02020603050405020304" pitchFamily="18" charset="0"/>
                      </a:rPr>
                      <m:t>where</m:t>
                    </m:r>
                  </m:oMath>
                </a14:m>
                <a:endParaRPr lang="en-US" sz="2400" i="1" dirty="0">
                  <a:latin typeface="Cambria Math" panose="02040503050406030204" pitchFamily="18" charset="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0= </m:t>
                    </m:r>
                  </m:oMath>
                </a14:m>
                <a:r>
                  <a:rPr lang="en-US" sz="2400" b="0" dirty="0">
                    <a:cs typeface="Times New Roman" panose="02020603050405020304" pitchFamily="18" charset="0"/>
                  </a:rPr>
                  <a:t>watch and wait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oMath>
                </a14:m>
                <a:r>
                  <a:rPr lang="en-US" sz="2400" b="0" dirty="0">
                    <a:cs typeface="Times New Roman" panose="02020603050405020304" pitchFamily="18" charset="0"/>
                  </a:rPr>
                  <a:t> open-heart surgery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2= </m:t>
                    </m:r>
                  </m:oMath>
                </a14:m>
                <a:r>
                  <a:rPr lang="en-US" sz="2400" dirty="0">
                    <a:cs typeface="Times New Roman" panose="02020603050405020304" pitchFamily="18" charset="0"/>
                  </a:rPr>
                  <a:t>transcatheter surgery</a:t>
                </a:r>
              </a:p>
              <a:p>
                <a:r>
                  <a:rPr lang="en-US" sz="2400" dirty="0">
                    <a:cs typeface="Times New Roman" panose="02020603050405020304" pitchFamily="18" charset="0"/>
                  </a:rPr>
                  <a:t>How can we use retrospective data to assess choices? </a:t>
                </a:r>
              </a:p>
              <a:p>
                <a:pPr lvl="1"/>
                <a:r>
                  <a:rPr lang="en-US" sz="2400" dirty="0">
                    <a:cs typeface="Times New Roman" panose="02020603050405020304" pitchFamily="18" charset="0"/>
                  </a:rPr>
                  <a:t>Assume that </a:t>
                </a:r>
                <a:r>
                  <a:rPr lang="en-US" sz="2400" b="1" dirty="0">
                    <a:cs typeface="Times New Roman" panose="02020603050405020304" pitchFamily="18" charset="0"/>
                  </a:rPr>
                  <a:t>observed choices </a:t>
                </a:r>
                <a:r>
                  <a:rPr lang="en-US" sz="2400" dirty="0">
                    <a:cs typeface="Times New Roman" panose="02020603050405020304" pitchFamily="18" charset="0"/>
                  </a:rPr>
                  <a:t>are utility-maximizing</a:t>
                </a:r>
              </a:p>
              <a:p>
                <a:pPr lvl="1"/>
                <a:r>
                  <a:rPr lang="en-US" sz="2400" dirty="0">
                    <a:cs typeface="Times New Roman" panose="02020603050405020304" pitchFamily="18" charset="0"/>
                  </a:rPr>
                  <a:t>That is, 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we assume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0</m:t>
                        </m:r>
                      </m:e>
                    </m:d>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(2)</m:t>
                    </m:r>
                  </m:oMath>
                </a14:m>
                <a:r>
                  <a:rPr lang="en-US" sz="2400" dirty="0">
                    <a:cs typeface="Times New Roman" panose="02020603050405020304" pitchFamily="18" charset="0"/>
                  </a:rPr>
                  <a:t> </a:t>
                </a:r>
              </a:p>
              <a:p>
                <a:pPr lvl="1"/>
                <a:r>
                  <a:rPr lang="en-US" sz="2400" dirty="0">
                    <a:cs typeface="Times New Roman" panose="02020603050405020304" pitchFamily="18" charset="0"/>
                  </a:rPr>
                  <a:t>We want a model that links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𝑁</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Look familiar?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133832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5509505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r>
                  <a:rPr lang="en-US" sz="2400" dirty="0">
                    <a:cs typeface="Times New Roman" panose="02020603050405020304" pitchFamily="18" charset="0"/>
                  </a:rPr>
                  <a:t>Then, we model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the utility of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oMath>
                </a14:m>
                <a:r>
                  <a:rPr lang="en-US" sz="2400" dirty="0">
                    <a:cs typeface="Times New Roman" panose="02020603050405020304" pitchFamily="18" charset="0"/>
                  </a:rPr>
                  <a:t> compared to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Do you see the logit forming here? How do we get to binary choice (logit)?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494002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r>
                  <a:rPr lang="en-US" sz="2400" dirty="0">
                    <a:cs typeface="Times New Roman" panose="02020603050405020304" pitchFamily="18" charset="0"/>
                  </a:rPr>
                  <a:t>Then, we model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the utility of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oMath>
                </a14:m>
                <a:r>
                  <a:rPr lang="en-US" sz="2400" dirty="0">
                    <a:cs typeface="Times New Roman" panose="02020603050405020304" pitchFamily="18" charset="0"/>
                  </a:rPr>
                  <a:t> compared to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Do you see the logit forming here? How do we get to binary choice (logit)? </a:t>
                </a:r>
              </a:p>
              <a:p>
                <a:pPr lvl="1"/>
                <a:r>
                  <a:rPr lang="en-US" sz="2400" dirty="0">
                    <a:cs typeface="Times New Roman" panose="02020603050405020304" pitchFamily="18" charset="0"/>
                  </a:rPr>
                  <a:t>In reality, we are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logits!</a:t>
                </a:r>
              </a:p>
              <a:p>
                <a:pPr lvl="1"/>
                <a:r>
                  <a:rPr lang="en-US" sz="2400" dirty="0">
                    <a:cs typeface="Times New Roman" panose="02020603050405020304" pitchFamily="18" charset="0"/>
                  </a:rPr>
                  <a:t>What does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oMath>
                </a14:m>
                <a:r>
                  <a:rPr lang="en-US" sz="2400" dirty="0">
                    <a:cs typeface="Times New Roman" panose="02020603050405020304" pitchFamily="18" charset="0"/>
                  </a:rPr>
                  <a:t> represent?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6341493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400">
                <a:solidFill>
                  <a:srgbClr val="FFFFFF"/>
                </a:solidFill>
                <a:latin typeface="+mj-lt"/>
              </a:rPr>
              <a:t>Multinomial Logit: Intuition </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DE230451-5327-D5C4-6BE4-469F486404E9}"/>
              </a:ext>
            </a:extLst>
          </p:cNvPr>
          <p:cNvPicPr>
            <a:picLocks noGrp="1" noChangeAspect="1"/>
          </p:cNvPicPr>
          <p:nvPr>
            <p:ph idx="1"/>
          </p:nvPr>
        </p:nvPicPr>
        <p:blipFill>
          <a:blip r:embed="rId3"/>
          <a:stretch>
            <a:fillRect/>
          </a:stretch>
        </p:blipFill>
        <p:spPr>
          <a:xfrm>
            <a:off x="1357838" y="484632"/>
            <a:ext cx="5749897" cy="5882248"/>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460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How can we estimate these altogether? </a:t>
                </a:r>
              </a:p>
              <a:p>
                <a:r>
                  <a:rPr lang="en-US" sz="2400" b="1" dirty="0">
                    <a:cs typeface="Times New Roman" panose="02020603050405020304" pitchFamily="18" charset="0"/>
                  </a:rPr>
                  <a:t>Assumption 1: Logit specification. </a:t>
                </a:r>
                <a:r>
                  <a:rPr lang="en-US" sz="2400" dirty="0">
                    <a:cs typeface="Times New Roman" panose="02020603050405020304" pitchFamily="18" charset="0"/>
                  </a:rPr>
                  <a:t>Assume models are linear in log-odds: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𝜂</m:t>
                          </m:r>
                        </m:e>
                        <m:sub>
                          <m:r>
                            <a:rPr lang="en-US" sz="2400" b="0" i="1" smtClean="0">
                              <a:latin typeface="Cambria Math" panose="02040503050406030204" pitchFamily="18" charset="0"/>
                              <a:cs typeface="Times New Roman" panose="02020603050405020304" pitchFamily="18" charset="0"/>
                            </a:rPr>
                            <m:t>𝑖𝑗</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𝑙𝑜𝑔</m:t>
                      </m:r>
                      <m:d>
                        <m:dPr>
                          <m:ctrlPr>
                            <a:rPr lang="en-US" sz="2400" i="1" smtClean="0">
                              <a:latin typeface="Cambria Math" panose="02040503050406030204" pitchFamily="18" charset="0"/>
                              <a:cs typeface="Times New Roman" panose="02020603050405020304" pitchFamily="18" charset="0"/>
                            </a:rPr>
                          </m:ctrlPr>
                        </m:dPr>
                        <m:e>
                          <m:f>
                            <m:fPr>
                              <m:ctrlPr>
                                <a:rPr lang="en-US" sz="2400" i="1" smtClean="0">
                                  <a:latin typeface="Cambria Math" panose="02040503050406030204" pitchFamily="18" charset="0"/>
                                  <a:cs typeface="Times New Roman" panose="02020603050405020304" pitchFamily="18" charset="0"/>
                                </a:rPr>
                              </m:ctrlPr>
                            </m:fPr>
                            <m:num>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𝑖𝑗</m:t>
                                  </m:r>
                                </m:sub>
                              </m:sSub>
                            </m:num>
                            <m:den>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𝑖𝐽</m:t>
                                  </m:r>
                                </m:sub>
                              </m:sSub>
                            </m:den>
                          </m:f>
                        </m:e>
                      </m:d>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Sup>
                        <m:sSubSupPr>
                          <m:ctrlPr>
                            <a:rPr lang="en-US" sz="2400" i="1" smtClean="0">
                              <a:latin typeface="Cambria Math" panose="02040503050406030204" pitchFamily="18" charset="0"/>
                              <a:cs typeface="Times New Roman" panose="02020603050405020304" pitchFamily="18" charset="0"/>
                            </a:rPr>
                          </m:ctrlPr>
                        </m:sSubSupPr>
                        <m:e>
                          <m:r>
                            <a:rPr lang="en-US" sz="2400" b="1" i="1" smtClean="0">
                              <a:latin typeface="Cambria Math" panose="02040503050406030204" pitchFamily="18" charset="0"/>
                              <a:cs typeface="Times New Roman" panose="02020603050405020304" pitchFamily="18" charset="0"/>
                            </a:rPr>
                            <m:t>𝒙</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𝜷</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𝑓𝑜𝑟</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m:oMathPara>
                </a14:m>
                <a:endParaRPr lang="en-US" sz="2400" dirty="0">
                  <a:cs typeface="Times New Roman" panose="02020603050405020304" pitchFamily="18" charset="0"/>
                </a:endParaRPr>
              </a:p>
              <a:p>
                <a:r>
                  <a:rPr lang="en-US" sz="2400" b="1" dirty="0">
                    <a:cs typeface="Times New Roman" panose="02020603050405020304" pitchFamily="18" charset="0"/>
                  </a:rPr>
                  <a:t>Assumption 2: Normalize outside option. </a:t>
                </a:r>
                <a:r>
                  <a:rPr lang="en-US" sz="2400" dirty="0">
                    <a:cs typeface="Times New Roman" panose="02020603050405020304" pitchFamily="18" charset="0"/>
                  </a:rPr>
                  <a:t>If we assume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𝜂</m:t>
                        </m:r>
                      </m:e>
                      <m:sub>
                        <m:r>
                          <a:rPr lang="en-US" sz="2400" b="0" i="1" smtClean="0">
                            <a:latin typeface="Cambria Math" panose="02040503050406030204" pitchFamily="18" charset="0"/>
                            <a:cs typeface="Times New Roman" panose="02020603050405020304" pitchFamily="18" charset="0"/>
                          </a:rPr>
                          <m:t>𝑖𝐽</m:t>
                        </m:r>
                      </m:sub>
                    </m:sSub>
                    <m:r>
                      <a:rPr lang="en-US" sz="2400" b="0" i="1" smtClean="0">
                        <a:latin typeface="Cambria Math" panose="02040503050406030204" pitchFamily="18" charset="0"/>
                        <a:cs typeface="Times New Roman" panose="02020603050405020304" pitchFamily="18" charset="0"/>
                      </a:rPr>
                      <m:t>=0</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pPr lvl="1"/>
                <a:r>
                  <a:rPr lang="en-US" sz="2200" dirty="0">
                    <a:cs typeface="Times New Roman" panose="02020603050405020304" pitchFamily="18" charset="0"/>
                  </a:rPr>
                  <a:t>We can construct choice probabilities by exponentiating the system</a:t>
                </a:r>
              </a:p>
              <a:p>
                <a:pPr marL="274320" lvl="1"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𝑖𝑗</m:t>
                          </m:r>
                        </m:sub>
                      </m:sSub>
                      <m:r>
                        <a:rPr lang="en-US" sz="2200" b="0" i="1" smtClean="0">
                          <a:latin typeface="Cambria Math" panose="02040503050406030204" pitchFamily="18" charset="0"/>
                          <a:cs typeface="Times New Roman" panose="02020603050405020304" pitchFamily="18" charset="0"/>
                        </a:rPr>
                        <m:t>=</m:t>
                      </m:r>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exp</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𝜂</m:t>
                                  </m:r>
                                </m:e>
                                <m:sub>
                                  <m:r>
                                    <a:rPr lang="en-US" sz="2200" b="0" i="1" smtClean="0">
                                      <a:latin typeface="Cambria Math" panose="02040503050406030204" pitchFamily="18" charset="0"/>
                                      <a:cs typeface="Times New Roman" panose="02020603050405020304" pitchFamily="18" charset="0"/>
                                    </a:rPr>
                                    <m:t>𝑖𝑗</m:t>
                                  </m:r>
                                </m:sub>
                              </m:sSub>
                            </m:e>
                          </m:d>
                        </m:e>
                      </m:func>
                      <m:r>
                        <a:rPr lang="en-US" sz="2200" b="0" i="1" smtClean="0">
                          <a:latin typeface="Cambria Math" panose="02040503050406030204" pitchFamily="18" charset="0"/>
                          <a:cs typeface="Times New Roman" panose="02020603050405020304" pitchFamily="18" charset="0"/>
                        </a:rPr>
                        <m:t>/</m:t>
                      </m:r>
                      <m:nary>
                        <m:naryPr>
                          <m:chr m:val="∑"/>
                          <m:supHide m:val="on"/>
                          <m:ctrlPr>
                            <a:rPr lang="en-US" sz="2200" b="0" i="1" smtClean="0">
                              <a:latin typeface="Cambria Math" panose="02040503050406030204" pitchFamily="18" charset="0"/>
                              <a:cs typeface="Times New Roman" panose="02020603050405020304" pitchFamily="18" charset="0"/>
                            </a:rPr>
                          </m:ctrlPr>
                        </m:naryPr>
                        <m:sub>
                          <m:r>
                            <m:rPr>
                              <m:brk m:alnAt="7"/>
                            </m:rP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sub>
                        <m:sup/>
                        <m:e>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exp</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𝜂</m:t>
                                      </m:r>
                                    </m:e>
                                    <m:sub>
                                      <m:r>
                                        <a:rPr lang="en-US" sz="2200" b="0" i="1" smtClean="0">
                                          <a:latin typeface="Cambria Math" panose="02040503050406030204" pitchFamily="18" charset="0"/>
                                          <a:cs typeface="Times New Roman" panose="02020603050405020304" pitchFamily="18" charset="0"/>
                                        </a:rPr>
                                        <m:t>𝑖𝑘</m:t>
                                      </m:r>
                                    </m:sub>
                                  </m:sSub>
                                </m:e>
                              </m:d>
                            </m:e>
                          </m:func>
                          <m:r>
                            <a:rPr lang="en-US" sz="2200" b="0" i="1" smtClean="0">
                              <a:latin typeface="Cambria Math" panose="02040503050406030204" pitchFamily="18" charset="0"/>
                              <a:cs typeface="Times New Roman" panose="02020603050405020304" pitchFamily="18" charset="0"/>
                            </a:rPr>
                            <m:t> </m:t>
                          </m:r>
                        </m:e>
                      </m:nary>
                    </m:oMath>
                  </m:oMathPara>
                </a14:m>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12219550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6669</TotalTime>
  <Words>9906</Words>
  <Application>Microsoft Office PowerPoint</Application>
  <PresentationFormat>Widescreen</PresentationFormat>
  <Paragraphs>873</Paragraphs>
  <Slides>113</Slides>
  <Notes>112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Cambria Math</vt:lpstr>
      <vt:lpstr>Century Schoolbook</vt:lpstr>
      <vt:lpstr>Symbol</vt:lpstr>
      <vt:lpstr>Times New Roman</vt:lpstr>
      <vt:lpstr>Wingdings</vt:lpstr>
      <vt:lpstr>Wingdings 2</vt:lpstr>
      <vt:lpstr>View</vt:lpstr>
      <vt:lpstr>Quant Methods in HSR I </vt:lpstr>
      <vt:lpstr>Examples of Limited Dependent Variables</vt:lpstr>
      <vt:lpstr>Count Data:  Poisson Regression</vt:lpstr>
      <vt:lpstr>Examples of Count Data in Health Policy</vt:lpstr>
      <vt:lpstr>Examples of Count Data in Health Policy</vt:lpstr>
      <vt:lpstr>Examples of Count Data: Job Changes</vt:lpstr>
      <vt:lpstr>The Poisson Distribution</vt:lpstr>
      <vt:lpstr>The Poisson Distribution</vt:lpstr>
      <vt:lpstr>The Poisson Distribution</vt:lpstr>
      <vt:lpstr>Poisson Regressions in Practice: Interpretation</vt:lpstr>
      <vt:lpstr>Poisson Regressions in Practice: Interpretation</vt:lpstr>
      <vt:lpstr>Poisson Regressions in Practice: Advantages</vt:lpstr>
      <vt:lpstr>Poisson Regressions in Practice: Dispersion</vt:lpstr>
      <vt:lpstr>Poisson Regressions in Practice: Dispersion</vt:lpstr>
      <vt:lpstr>Poisson Regressions in Practice: Dispersion</vt:lpstr>
      <vt:lpstr>Example: How do hospital closures affect access?</vt:lpstr>
      <vt:lpstr>Example: How do hospital closures affect access?</vt:lpstr>
      <vt:lpstr>Example: How do hospital closures affect access?</vt:lpstr>
      <vt:lpstr>Example: How do hospital closures affect access?</vt:lpstr>
      <vt:lpstr>Data: What story are we telling here? </vt:lpstr>
      <vt:lpstr>Results: Linear Probability Models</vt:lpstr>
      <vt:lpstr>Poisson results: How do hospital closures affect access?</vt:lpstr>
      <vt:lpstr>Poisson results: How do hospital closures affect access?</vt:lpstr>
      <vt:lpstr>Mini Referee Report</vt:lpstr>
      <vt:lpstr>Identification  and Alternate Approaches</vt:lpstr>
      <vt:lpstr>Identification: A definition</vt:lpstr>
      <vt:lpstr>Identification: A definition</vt:lpstr>
      <vt:lpstr>Example: Linear Regression</vt:lpstr>
      <vt:lpstr>Identification: A definition</vt:lpstr>
      <vt:lpstr>The Identification Police</vt:lpstr>
      <vt:lpstr>The Identification Police</vt:lpstr>
      <vt:lpstr>Approaches to Identification (a review)</vt:lpstr>
      <vt:lpstr>Approaches to Identification (a review)</vt:lpstr>
      <vt:lpstr>Linking Identification and Models </vt:lpstr>
      <vt:lpstr>Linking Identification and Models </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Alternative Approaches to Identification</vt:lpstr>
      <vt:lpstr>Alternative Approaches to Identification</vt:lpstr>
      <vt:lpstr>Partial Identification</vt:lpstr>
      <vt:lpstr>The trick: bounding identification sets</vt:lpstr>
      <vt:lpstr>The trick: bounding identification sets</vt:lpstr>
      <vt:lpstr>The trick: bounding identification sets</vt:lpstr>
      <vt:lpstr>Applied Example: Dental Insurance</vt:lpstr>
      <vt:lpstr>Applied Example: Dental Insurance</vt:lpstr>
      <vt:lpstr>Applied Example: Dental Insurance</vt:lpstr>
      <vt:lpstr>Applied Example: Dental Insurance</vt:lpstr>
      <vt:lpstr>Applied Example: Dental Insurance</vt:lpstr>
      <vt:lpstr>Results </vt:lpstr>
      <vt:lpstr>Takeaways </vt:lpstr>
      <vt:lpstr>Uses in research </vt:lpstr>
      <vt:lpstr>Computational Example: LATEs</vt:lpstr>
      <vt:lpstr>Computational Example: LATEs</vt:lpstr>
      <vt:lpstr>Computational Example: LATEs</vt:lpstr>
      <vt:lpstr>Computational Example: LATEs</vt:lpstr>
      <vt:lpstr>PowerPoint Presentation</vt:lpstr>
      <vt:lpstr>Another example: OVB</vt:lpstr>
      <vt:lpstr>Another example: OVB</vt:lpstr>
      <vt:lpstr>A final approach: build out a structural model! </vt:lpstr>
      <vt:lpstr>Appendix</vt:lpstr>
      <vt:lpstr>Hurdle Models</vt:lpstr>
      <vt:lpstr>A unique form of excess dispersion: Zeros</vt:lpstr>
      <vt:lpstr>A unique form of excess dispersion: Zeros</vt:lpstr>
      <vt:lpstr>Hurdle Models in Theory</vt:lpstr>
      <vt:lpstr>Hurdle Models in Theory</vt:lpstr>
      <vt:lpstr>Hurdle Models in Theory</vt:lpstr>
      <vt:lpstr>Hurdle Models in Practice</vt:lpstr>
      <vt:lpstr>Is a Hurdle Model Appropriate?</vt:lpstr>
      <vt:lpstr>Heckit: A brief overview</vt:lpstr>
      <vt:lpstr>Example: How can LTC care be expanded affordably?</vt:lpstr>
      <vt:lpstr>Example: How can LTC care be expanded affordably?</vt:lpstr>
      <vt:lpstr>Example: How can LTC care be expanded affordably?</vt:lpstr>
      <vt:lpstr>Example: How can LTC care be expanded affordably?</vt:lpstr>
      <vt:lpstr>Data: What story are we telling here? </vt:lpstr>
      <vt:lpstr>Side Note: Figures</vt:lpstr>
      <vt:lpstr>Data: What story are we telling here? </vt:lpstr>
      <vt:lpstr>Empirical Strategy: Decision Stage</vt:lpstr>
      <vt:lpstr>Empirical Strategy: Intensity Stage</vt:lpstr>
      <vt:lpstr>Empirical Strategy: Intensity Stage</vt:lpstr>
      <vt:lpstr>Results: IV First Stage</vt:lpstr>
      <vt:lpstr>Results: Hurdle Model</vt:lpstr>
      <vt:lpstr>Policy Implications: Hospital Costs</vt:lpstr>
      <vt:lpstr>Policy Implications: Hospital Costs</vt:lpstr>
      <vt:lpstr>Mini Referee Report</vt:lpstr>
      <vt:lpstr>Multinomial Choice Logit</vt:lpstr>
      <vt:lpstr>Multinomial Choice Logit: When Choices Matter (More)</vt:lpstr>
      <vt:lpstr>Multinomial Choice Logit: When Choices Matter (More)</vt:lpstr>
      <vt:lpstr>What makes this setting unique? </vt:lpstr>
      <vt:lpstr>What makes this setting unique? </vt:lpstr>
      <vt:lpstr>Multinomial Logit: Setup</vt:lpstr>
      <vt:lpstr>Multinomial Logit: Setup</vt:lpstr>
      <vt:lpstr>Multinomial Logit: Setup</vt:lpstr>
      <vt:lpstr>Multinomial Logit: Intuition </vt:lpstr>
      <vt:lpstr>Multinomial Logit: Estimation</vt:lpstr>
      <vt:lpstr>Multinomial Logit: Estimation</vt:lpstr>
      <vt:lpstr>Multinomial Logit: Interpretation</vt:lpstr>
      <vt:lpstr>Multinomial Logit: Interpretation</vt:lpstr>
      <vt:lpstr>A quick note: multinomial probit versus logit</vt:lpstr>
      <vt:lpstr>Example: How do physicians choose specialties? </vt:lpstr>
      <vt:lpstr>Example: How do physicians choose specialties? </vt:lpstr>
      <vt:lpstr>Example: How do physicians choose specialties? </vt:lpstr>
      <vt:lpstr>Example: How do physicians choose specialties? </vt:lpstr>
      <vt:lpstr>Choice Experiment</vt:lpstr>
      <vt:lpstr>Choice Experiments</vt:lpstr>
      <vt:lpstr>Results: What do MDs Care About?</vt:lpstr>
      <vt:lpstr>Policy Implications: Simulating Choices</vt:lpstr>
      <vt:lpstr>Mini Referee Report</vt:lpstr>
      <vt:lpstr>Conclusion: Limited Dependent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582</cp:revision>
  <dcterms:created xsi:type="dcterms:W3CDTF">2011-01-10T00:42:42Z</dcterms:created>
  <dcterms:modified xsi:type="dcterms:W3CDTF">2025-11-24T15:30:55Z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